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74" r:id="rId3"/>
    <p:sldId id="257" r:id="rId4"/>
    <p:sldId id="259" r:id="rId5"/>
    <p:sldId id="277" r:id="rId6"/>
    <p:sldId id="278" r:id="rId7"/>
    <p:sldId id="264" r:id="rId8"/>
    <p:sldId id="265" r:id="rId9"/>
    <p:sldId id="260" r:id="rId10"/>
    <p:sldId id="261" r:id="rId11"/>
    <p:sldId id="262" r:id="rId12"/>
    <p:sldId id="263" r:id="rId13"/>
    <p:sldId id="266" r:id="rId14"/>
    <p:sldId id="271" r:id="rId15"/>
    <p:sldId id="267" r:id="rId16"/>
    <p:sldId id="268" r:id="rId17"/>
    <p:sldId id="272" r:id="rId18"/>
    <p:sldId id="269" r:id="rId19"/>
    <p:sldId id="270" r:id="rId20"/>
    <p:sldId id="273" r:id="rId21"/>
    <p:sldId id="275" r:id="rId22"/>
    <p:sldId id="276" r:id="rId23"/>
  </p:sldIdLst>
  <p:sldSz cx="9144000" cy="6858000" type="screen4x3"/>
  <p:notesSz cx="6858000" cy="9144000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2E2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riángulo isósceles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s-ES_tradnl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riángulo rectángulo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Triángulo isósceles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s-ES_tradn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  <p:cxnSp>
        <p:nvCxnSpPr>
          <p:cNvPr id="11" name="10 Conector recto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s-ES_tradn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s-ES_tradn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s-ES_tradn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Triángulo rectángulo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FE992BD-85DA-45EF-ACD4-0B9651BE4733}" type="datetimeFigureOut">
              <a:rPr lang="es-ES_tradnl" smtClean="0"/>
              <a:pPr/>
              <a:t>25/07/2009</a:t>
            </a:fld>
            <a:endParaRPr lang="es-ES_tradn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s-ES_tradnl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1014854-1B4A-4BEE-977F-2A005D0ABAA4}" type="slidenum">
              <a:rPr lang="es-ES_tradnl" smtClean="0"/>
              <a:pPr/>
              <a:t>‹Nº›</a:t>
            </a:fld>
            <a:endParaRPr lang="es-ES_tradnl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2 Imagen" descr="GetAttachment.aspx5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7298"/>
            <a:ext cx="9144000" cy="3500462"/>
          </a:xfrm>
          <a:prstGeom prst="rect">
            <a:avLst/>
          </a:prstGeom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 t="17188" r="25000" b="71875"/>
          <a:stretch>
            <a:fillRect/>
          </a:stretch>
        </p:blipFill>
        <p:spPr bwMode="auto">
          <a:xfrm>
            <a:off x="0" y="0"/>
            <a:ext cx="9144000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285720" y="2357430"/>
            <a:ext cx="8572560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s-ES_tradnl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ASESORIA TECNICO-PEDAGOGICA EN EL USO DE EVA´S </a:t>
            </a:r>
            <a:r>
              <a:rPr lang="es-ES_tradnl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 </a:t>
            </a:r>
            <a:r>
              <a:rPr lang="es-ES_tradnl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UNIVERSIDAD INTERNACIONAL </a:t>
            </a:r>
            <a:r>
              <a:rPr lang="es-ES_tradnl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_tradnl" sz="32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ECUADOR</a:t>
            </a:r>
            <a:endParaRPr lang="es-ES_tradnl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2 Título"/>
          <p:cNvSpPr txBox="1">
            <a:spLocks/>
          </p:cNvSpPr>
          <p:nvPr/>
        </p:nvSpPr>
        <p:spPr>
          <a:xfrm>
            <a:off x="5572132" y="285728"/>
            <a:ext cx="3571868" cy="1142984"/>
          </a:xfrm>
          <a:prstGeom prst="rect">
            <a:avLst/>
          </a:prstGeom>
          <a:ln w="9525" cap="flat" cmpd="sng" algn="ctr">
            <a:solidFill>
              <a:schemeClr val="accent1"/>
            </a:solidFill>
            <a:prstDash val="solid"/>
          </a:ln>
          <a:effectLst>
            <a:outerShdw blurRad="76200" dist="50800" dir="5400000" rotWithShape="0">
              <a:srgbClr val="4E3B30">
                <a:alpha val="60000"/>
              </a:srgbClr>
            </a:outerShdw>
            <a:softEdge rad="3175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_tradnl" sz="4000" b="0" i="1" u="none" strike="noStrike" kern="1200" cap="none" spc="0" normalizeH="0" baseline="0" noProof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DIDASKALOS</a:t>
            </a:r>
            <a:r>
              <a:rPr kumimoji="0" lang="es-ES_tradnl" sz="4000" b="0" i="0" u="none" strike="noStrike" kern="1200" cap="none" spc="0" normalizeH="0" baseline="0" noProof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s-ES_tradnl" sz="4400" b="0" i="0" u="none" strike="noStrike" kern="1200" cap="none" spc="0" normalizeH="0" baseline="0" noProof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/>
            </a:r>
            <a:br>
              <a:rPr kumimoji="0" lang="es-ES_tradnl" sz="4400" b="0" i="0" u="none" strike="noStrike" kern="1200" cap="none" spc="0" normalizeH="0" baseline="0" noProof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endParaRPr kumimoji="0" lang="es-ES_tradnl" sz="4400" b="0" i="0" u="none" strike="noStrike" kern="1200" cap="none" spc="0" normalizeH="0" baseline="0" noProof="0" dirty="0">
              <a:ln w="10160">
                <a:solidFill>
                  <a:schemeClr val="accent1"/>
                </a:solidFill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4929190" y="4857760"/>
            <a:ext cx="4214810" cy="200024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s-ES_tradnl" sz="4000" b="1" i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rial" pitchFamily="34" charset="0"/>
                <a:cs typeface="Arial" pitchFamily="34" charset="0"/>
              </a:rPr>
              <a:t>EL QUE COMPARTE Conocimiento</a:t>
            </a:r>
            <a:endParaRPr lang="es-ES_tradnl" sz="4000" b="1" i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9" name="8 Imagen" descr="000A05~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4857760"/>
            <a:ext cx="1571636" cy="2000240"/>
          </a:xfrm>
          <a:prstGeom prst="rect">
            <a:avLst/>
          </a:prstGeom>
        </p:spPr>
      </p:pic>
      <p:pic>
        <p:nvPicPr>
          <p:cNvPr id="10" name="9 Imagen" descr="GetAttachment.aspx12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857760"/>
            <a:ext cx="1500166" cy="2000240"/>
          </a:xfrm>
          <a:prstGeom prst="rect">
            <a:avLst/>
          </a:prstGeom>
        </p:spPr>
      </p:pic>
      <p:pic>
        <p:nvPicPr>
          <p:cNvPr id="14" name="13 Imagen" descr="aide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00166" y="4857760"/>
            <a:ext cx="1857388" cy="200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iudad we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478631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Marcador de contenido" descr="image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3500429" cy="35298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zz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imagesx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imagesAA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x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bebe_y_NTIC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39290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hin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572132" cy="431085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webdoscer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143473" cy="6857999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web20esquem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42148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GetAttachment.aspx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3000372"/>
          </a:xfrm>
          <a:prstGeom prst="rect">
            <a:avLst/>
          </a:prstGeom>
        </p:spPr>
      </p:pic>
      <p:sp>
        <p:nvSpPr>
          <p:cNvPr id="5" name="4 Rectángulo"/>
          <p:cNvSpPr/>
          <p:nvPr/>
        </p:nvSpPr>
        <p:spPr>
          <a:xfrm>
            <a:off x="0" y="3071810"/>
            <a:ext cx="9144000" cy="378565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ES_tradnl" sz="2400" dirty="0" smtClean="0"/>
              <a:t>La utilización de las nuevas tecnologías en el ámbito educativo, ha dado paso a la </a:t>
            </a:r>
            <a:r>
              <a:rPr lang="es-ES_tradnl" sz="2400" dirty="0" smtClean="0"/>
              <a:t>creación de </a:t>
            </a:r>
            <a:r>
              <a:rPr lang="es-ES_tradnl" sz="2400" dirty="0" smtClean="0"/>
              <a:t>términos como e-</a:t>
            </a:r>
            <a:r>
              <a:rPr lang="es-ES_tradnl" sz="2400" dirty="0" err="1" smtClean="0"/>
              <a:t>learning</a:t>
            </a:r>
            <a:r>
              <a:rPr lang="es-ES_tradnl" sz="2400" dirty="0" smtClean="0"/>
              <a:t> y aprendizaje on-line, educación virtual, exponiendo claras ventajas como: La extensión del aprendizaje mas allá del salón de clases, el contacto en cualquier momento entre profesor y alumno, incluso entre  alumnos, la fácil inclusión de otros recursos al curso, el balance de poder entre los participantes, el incremento de la responsabilidad de comunicación de los estudiantes, entre otros. </a:t>
            </a:r>
            <a:endParaRPr lang="es-ES_trad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ojo-web-20-02-full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5857883" cy="68580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GetAttachment.aspx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3000364" cy="4645025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imagesxxxx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57554" y="0"/>
            <a:ext cx="5572099" cy="4071941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5" name="4 Marcador de contenido" descr="educacion_distancia1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3 Rectángulo"/>
          <p:cNvSpPr/>
          <p:nvPr/>
        </p:nvSpPr>
        <p:spPr>
          <a:xfrm>
            <a:off x="500034" y="928671"/>
            <a:ext cx="8001056" cy="448738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365760" indent="-283464" algn="ctr">
              <a:lnSpc>
                <a:spcPct val="170000"/>
              </a:lnSpc>
              <a:defRPr/>
            </a:pPr>
            <a:r>
              <a:rPr lang="es-ES_tradnl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 GENERAL</a:t>
            </a:r>
          </a:p>
          <a:p>
            <a:pPr marL="365760" indent="-283464">
              <a:lnSpc>
                <a:spcPct val="170000"/>
              </a:lnSpc>
              <a:defRPr/>
            </a:pPr>
            <a:r>
              <a:rPr lang="es-ES_tradnl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Crear  </a:t>
            </a:r>
            <a:r>
              <a:rPr lang="es-ES_tradnl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s-ES_tradnl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cursos de capacitación  a los</a:t>
            </a:r>
          </a:p>
          <a:p>
            <a:pPr marL="365760" indent="-283464">
              <a:lnSpc>
                <a:spcPct val="170000"/>
              </a:lnSpc>
              <a:defRPr/>
            </a:pPr>
            <a:r>
              <a:rPr lang="es-ES_tradnl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docentes de la Universidad </a:t>
            </a:r>
            <a:r>
              <a:rPr lang="es-ES_tradnl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Internacional</a:t>
            </a:r>
          </a:p>
          <a:p>
            <a:pPr marL="365760" indent="-283464">
              <a:lnSpc>
                <a:spcPct val="170000"/>
              </a:lnSpc>
              <a:defRPr/>
            </a:pPr>
            <a:r>
              <a:rPr lang="es-ES_tradnl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del Ecuador  </a:t>
            </a:r>
            <a:r>
              <a:rPr lang="es-ES_tradnl" sz="2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para desarrollar en ellos habilidades y destrezas en los procesos de aprendizaje de </a:t>
            </a:r>
            <a:r>
              <a:rPr lang="es-ES_tradnl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Elearning</a:t>
            </a:r>
            <a:endParaRPr lang="es-ES_tradnl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GetAttachment.aspx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6" y="0"/>
            <a:ext cx="4429124" cy="6858000"/>
          </a:xfrm>
        </p:spPr>
      </p:pic>
      <p:sp>
        <p:nvSpPr>
          <p:cNvPr id="5" name="4 Rectángulo"/>
          <p:cNvSpPr/>
          <p:nvPr/>
        </p:nvSpPr>
        <p:spPr>
          <a:xfrm>
            <a:off x="357158" y="714356"/>
            <a:ext cx="421484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La educación de los alumnos cada vez va siendo adaptada a la tecnología, por lo que algunos profesores empiezan a construir “modelos educativos alternativos”. Por lo tanto los profesores están interesados en buscar que las nuevas tecnologías se adaptan a sus necesidades y crean de una forma mucho más atractiva sus clases que con la manera tradicional</a:t>
            </a:r>
            <a:r>
              <a:rPr lang="es-ES_tradnl" sz="2400" dirty="0" smtClean="0"/>
              <a:t>.</a:t>
            </a:r>
            <a:endParaRPr lang="es-ES_tradnl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6" name="5 Marcador de contenido" descr="educacion-virtu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7" name="6 Rectángulo"/>
          <p:cNvSpPr/>
          <p:nvPr/>
        </p:nvSpPr>
        <p:spPr>
          <a:xfrm>
            <a:off x="0" y="214290"/>
            <a:ext cx="44291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2506663" algn="l"/>
              </a:tabLst>
            </a:pPr>
            <a:r>
              <a:rPr lang="es-MX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La educación por mucho tiempo ha seguido un modelo de insensibilidad cognitiva, formalismo, rigidez, pasividad, </a:t>
            </a:r>
            <a:r>
              <a:rPr lang="es-MX" sz="2400" dirty="0" err="1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anacronía</a:t>
            </a:r>
            <a:r>
              <a:rPr lang="es-MX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 (se presenta en una época a la que ya no pertenece), redundancia y uniformidad. </a:t>
            </a:r>
            <a:endParaRPr lang="es-ES_tradnl" sz="24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572000" y="4549676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tabLst>
                <a:tab pos="2506663" algn="l"/>
              </a:tabLst>
            </a:pPr>
            <a:r>
              <a:rPr lang="es-MX" sz="24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En la actualidad resulta necesario presentar alternativas que tengan como objetivo la diversidad, dinámica, interacción y flexibilidad</a:t>
            </a:r>
            <a:r>
              <a:rPr lang="es-MX" sz="2400" dirty="0" smtClean="0">
                <a:solidFill>
                  <a:schemeClr val="tx2"/>
                </a:solidFill>
              </a:rPr>
              <a:t>. </a:t>
            </a:r>
            <a:endParaRPr lang="es-ES_tradnl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EDUCACINVIRTUA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4500571"/>
          </a:xfrm>
        </p:spPr>
      </p:pic>
      <p:sp>
        <p:nvSpPr>
          <p:cNvPr id="5" name="4 Rectángulo"/>
          <p:cNvSpPr/>
          <p:nvPr/>
        </p:nvSpPr>
        <p:spPr>
          <a:xfrm>
            <a:off x="0" y="4500571"/>
            <a:ext cx="9144000" cy="22467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es-MX" sz="2000" dirty="0" smtClean="0"/>
              <a:t>Una de estas alternativas es la educación virtual que es un ejemplo de rediseño de modalidad educativa que se enfoca en los estudiantes y en su contexto, es una innovación en el proceso de enseñanza aprendizaje que hace uso de las nuevas tecnologías y que permite la transmisión-recepción de conocimientos sin necesidad de la presencia física del educador, de esta manera el estudiante adquiere una formación con respecto a las exigencias del estilo actual de vida.</a:t>
            </a:r>
            <a:endParaRPr lang="es-ES_tradnl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z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4500570"/>
          </a:xfrm>
        </p:spPr>
      </p:pic>
      <p:pic>
        <p:nvPicPr>
          <p:cNvPr id="6" name="3 Marcador de contenido" descr="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642" y="0"/>
            <a:ext cx="9341042" cy="6857999"/>
          </a:xfrm>
          <a:prstGeom prst="rect">
            <a:avLst/>
          </a:prstGeom>
        </p:spPr>
      </p:pic>
      <p:sp>
        <p:nvSpPr>
          <p:cNvPr id="8" name="7 Rectángulo"/>
          <p:cNvSpPr/>
          <p:nvPr/>
        </p:nvSpPr>
        <p:spPr>
          <a:xfrm>
            <a:off x="0" y="2714620"/>
            <a:ext cx="9144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sz="3200" b="1" dirty="0" smtClean="0">
                <a:solidFill>
                  <a:srgbClr val="C00000"/>
                </a:solidFill>
              </a:rPr>
              <a:t>MODALIDAD DE CURSO</a:t>
            </a:r>
          </a:p>
          <a:p>
            <a:pPr algn="just"/>
            <a:r>
              <a:rPr lang="es-ES_tradnl" sz="2800" dirty="0" smtClean="0">
                <a:solidFill>
                  <a:schemeClr val="bg1"/>
                </a:solidFill>
              </a:rPr>
              <a:t>Se desarrollan a través de Internet, haciendo uso de la Plataforma e-</a:t>
            </a:r>
            <a:r>
              <a:rPr lang="es-ES_tradnl" sz="2800" dirty="0" err="1" smtClean="0">
                <a:solidFill>
                  <a:schemeClr val="bg1"/>
                </a:solidFill>
              </a:rPr>
              <a:t>learning</a:t>
            </a:r>
            <a:r>
              <a:rPr lang="es-ES_tradnl" sz="2800" dirty="0" smtClean="0">
                <a:solidFill>
                  <a:schemeClr val="bg1"/>
                </a:solidFill>
              </a:rPr>
              <a:t> de </a:t>
            </a:r>
            <a:r>
              <a:rPr lang="es-ES_tradnl" sz="2800" dirty="0" smtClean="0">
                <a:solidFill>
                  <a:srgbClr val="C00000"/>
                </a:solidFill>
              </a:rPr>
              <a:t>la UIDE, </a:t>
            </a:r>
            <a:r>
              <a:rPr lang="es-ES_tradnl" sz="2800" dirty="0" smtClean="0">
                <a:solidFill>
                  <a:schemeClr val="bg1"/>
                </a:solidFill>
              </a:rPr>
              <a:t>donde se encuentran los materiales de estudio, los espacios de interacción y los canales de comunicación. A través de dicha plataforma, el alumno recibe el acompañamiento y orientación del Profesor/Tutor, quien lo asiste a distancia, mediante el uso de correo interno, foros, chat y otros. </a:t>
            </a:r>
            <a:endParaRPr lang="es-ES_tradnl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imagesAA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"/>
            <a:ext cx="9144000" cy="6858000"/>
          </a:xfrm>
        </p:spPr>
      </p:pic>
      <p:sp>
        <p:nvSpPr>
          <p:cNvPr id="5" name="4 Rectángulo"/>
          <p:cNvSpPr/>
          <p:nvPr/>
        </p:nvSpPr>
        <p:spPr>
          <a:xfrm>
            <a:off x="1357290" y="285728"/>
            <a:ext cx="657229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_tradnl" dirty="0" smtClean="0"/>
              <a:t>“</a:t>
            </a:r>
            <a:r>
              <a:rPr lang="es-ES_tradnl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la era del conocimiento” en la actualidad, se tienen  cambios en los  paradigmas,  tecnología, costumbres, visiones, hábitos, y sobre todo, en la forma de aprender, puesto  que la informática y los medios audiovisuales de telecomunicación indican que actualmente solo se puede  ser alguien exitoso y con oportunidades en la vida, por medio del estudio, y así se obtendrá o oportunidades de dignificación y equidad</a:t>
            </a:r>
            <a:r>
              <a:rPr lang="es-ES_tradnl" sz="2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  <a:endParaRPr lang="es-ES_tradnl" sz="2400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pic>
        <p:nvPicPr>
          <p:cNvPr id="4" name="3 Marcador de contenido" descr="GetAttachment.aspx1111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ío">
  <a:themeElements>
    <a:clrScheme name="Personalizado 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FFF00"/>
      </a:accent6>
      <a:hlink>
        <a:srgbClr val="FFFF00"/>
      </a:hlink>
      <a:folHlink>
        <a:srgbClr val="800080"/>
      </a:folHlink>
    </a:clrScheme>
    <a:fontScheme name="Brío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Brío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263</TotalTime>
  <Words>449</Words>
  <Application>Microsoft Office PowerPoint</Application>
  <PresentationFormat>Presentación en pantalla (4:3)</PresentationFormat>
  <Paragraphs>15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Brío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Administrador</dc:creator>
  <cp:lastModifiedBy>Administrador</cp:lastModifiedBy>
  <cp:revision>32</cp:revision>
  <dcterms:created xsi:type="dcterms:W3CDTF">2009-07-24T13:52:02Z</dcterms:created>
  <dcterms:modified xsi:type="dcterms:W3CDTF">2009-07-25T14:36:10Z</dcterms:modified>
</cp:coreProperties>
</file>