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58" r:id="rId4"/>
    <p:sldId id="286" r:id="rId5"/>
    <p:sldId id="279" r:id="rId6"/>
    <p:sldId id="271" r:id="rId7"/>
    <p:sldId id="261" r:id="rId8"/>
    <p:sldId id="262" r:id="rId9"/>
    <p:sldId id="288" r:id="rId10"/>
    <p:sldId id="289" r:id="rId11"/>
    <p:sldId id="277" r:id="rId12"/>
    <p:sldId id="282" r:id="rId13"/>
    <p:sldId id="283" r:id="rId14"/>
    <p:sldId id="287" r:id="rId15"/>
    <p:sldId id="284" r:id="rId16"/>
    <p:sldId id="273" r:id="rId17"/>
    <p:sldId id="267" r:id="rId18"/>
    <p:sldId id="276" r:id="rId19"/>
    <p:sldId id="278" r:id="rId20"/>
    <p:sldId id="281" r:id="rId21"/>
    <p:sldId id="280" r:id="rId22"/>
    <p:sldId id="268" r:id="rId23"/>
    <p:sldId id="290" r:id="rId24"/>
    <p:sldId id="291"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B4779"/>
    <a:srgbClr val="D92784"/>
    <a:srgbClr val="00FFCC"/>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85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896D4E-780C-4B36-8A91-DB6097EB20EC}" type="datetimeFigureOut">
              <a:rPr lang="es-ES" smtClean="0"/>
              <a:pPr/>
              <a:t>13/06/2010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2B3A23-1DB7-4D9B-AAC9-8CBEC49709B1}"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S" dirty="0"/>
          </a:p>
        </p:txBody>
      </p:sp>
      <p:sp>
        <p:nvSpPr>
          <p:cNvPr id="4" name="3 Marcador de número de diapositiva"/>
          <p:cNvSpPr>
            <a:spLocks noGrp="1"/>
          </p:cNvSpPr>
          <p:nvPr>
            <p:ph type="sldNum" sz="quarter" idx="10"/>
          </p:nvPr>
        </p:nvSpPr>
        <p:spPr/>
        <p:txBody>
          <a:bodyPr/>
          <a:lstStyle/>
          <a:p>
            <a:fld id="{A32B3A23-1DB7-4D9B-AAC9-8CBEC49709B1}" type="slidenum">
              <a:rPr lang="es-ES" smtClean="0"/>
              <a:pPr/>
              <a:t>10</a:t>
            </a:fld>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47800"/>
            <a:ext cx="7086600" cy="1470025"/>
          </a:xfrm>
        </p:spPr>
        <p:txBody>
          <a:bodyPr/>
          <a:lstStyle>
            <a:lvl1pPr algn="r">
              <a:defRPr>
                <a:solidFill>
                  <a:schemeClr val="tx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3352800" y="2946400"/>
            <a:ext cx="4432300" cy="1752600"/>
          </a:xfrm>
        </p:spPr>
        <p:txBody>
          <a:bodyPr anchor="ctr" anchorCtr="0">
            <a:normAutofit/>
            <a:scene3d>
              <a:camera prst="orthographicFront"/>
              <a:lightRig rig="threePt" dir="t"/>
            </a:scene3d>
            <a:sp3d extrusionH="25400"/>
          </a:bodyPr>
          <a:lstStyle>
            <a:lvl1pPr marL="0" indent="0" algn="ctr">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a:p>
        </p:txBody>
      </p:sp>
      <p:sp>
        <p:nvSpPr>
          <p:cNvPr id="4" name="Date Placeholder 3"/>
          <p:cNvSpPr>
            <a:spLocks noGrp="1"/>
          </p:cNvSpPr>
          <p:nvPr>
            <p:ph type="dt" sz="half" idx="10"/>
          </p:nvPr>
        </p:nvSpPr>
        <p:spPr>
          <a:xfrm>
            <a:off x="6477000" y="6521824"/>
            <a:ext cx="2133600" cy="259976"/>
          </a:xfrm>
        </p:spPr>
        <p:txBody>
          <a:bodyPr/>
          <a:lstStyle>
            <a:lvl1pPr algn="r">
              <a:defRPr/>
            </a:lvl1pPr>
          </a:lstStyle>
          <a:p>
            <a:fld id="{C230D7DF-9A54-4C7F-9080-78A2353D6258}" type="datetime1">
              <a:rPr/>
              <a:pPr/>
              <a:t>3/5/2008</a:t>
            </a:fld>
            <a:endParaRPr dirty="0"/>
          </a:p>
        </p:txBody>
      </p:sp>
      <p:sp>
        <p:nvSpPr>
          <p:cNvPr id="5" name="Footer Placeholder 4"/>
          <p:cNvSpPr>
            <a:spLocks noGrp="1"/>
          </p:cNvSpPr>
          <p:nvPr>
            <p:ph type="ftr" sz="quarter" idx="11"/>
          </p:nvPr>
        </p:nvSpPr>
        <p:spPr>
          <a:xfrm>
            <a:off x="3124200" y="6521824"/>
            <a:ext cx="2895600" cy="259976"/>
          </a:xfrm>
        </p:spPr>
        <p:txBody>
          <a:bodyPr/>
          <a:lstStyle/>
          <a:p>
            <a:endParaRPr dirty="0"/>
          </a:p>
        </p:txBody>
      </p:sp>
      <p:sp>
        <p:nvSpPr>
          <p:cNvPr id="6" name="Slide Number Placeholder 5"/>
          <p:cNvSpPr>
            <a:spLocks noGrp="1"/>
          </p:cNvSpPr>
          <p:nvPr>
            <p:ph type="sldNum" sz="quarter" idx="12"/>
          </p:nvPr>
        </p:nvSpPr>
        <p:spPr>
          <a:xfrm>
            <a:off x="8534400" y="6293224"/>
            <a:ext cx="609600" cy="259976"/>
          </a:xfrm>
        </p:spPr>
        <p:txBody>
          <a:bodyPr/>
          <a:lstStyle>
            <a:lvl1pPr algn="ctr">
              <a:defRPr/>
            </a:lvl1pPr>
          </a:lstStyle>
          <a:p>
            <a:fld id="{A4A21382-D60C-42BF-80B2-71C971838E6F}" type="slidenum">
              <a:rPr/>
              <a:pPr/>
              <a:t>‹Nº›</a:t>
            </a:fld>
            <a:endParaRPr dirty="0"/>
          </a:p>
        </p:txBody>
      </p:sp>
      <p:grpSp>
        <p:nvGrpSpPr>
          <p:cNvPr id="7" name="Group 6"/>
          <p:cNvGrpSpPr/>
          <p:nvPr/>
        </p:nvGrpSpPr>
        <p:grpSpPr>
          <a:xfrm>
            <a:off x="685798" y="0"/>
            <a:ext cx="8001004" cy="7950200"/>
            <a:chOff x="685798" y="0"/>
            <a:chExt cx="8001004" cy="7950200"/>
          </a:xfrm>
        </p:grpSpPr>
        <p:sp>
          <p:nvSpPr>
            <p:cNvPr id="8" name="Pie 7"/>
            <p:cNvSpPr/>
            <p:nvPr/>
          </p:nvSpPr>
          <p:spPr>
            <a:xfrm flipH="1" flipV="1">
              <a:off x="1257300" y="5778500"/>
              <a:ext cx="2171700" cy="2171700"/>
            </a:xfrm>
            <a:prstGeom prst="pie">
              <a:avLst>
                <a:gd name="adj1" fmla="val 0"/>
                <a:gd name="adj2" fmla="val 10800000"/>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nvGrpSpPr>
            <p:cNvPr id="9" name="Group 52"/>
            <p:cNvGrpSpPr/>
            <p:nvPr/>
          </p:nvGrpSpPr>
          <p:grpSpPr>
            <a:xfrm>
              <a:off x="685798" y="0"/>
              <a:ext cx="8001004" cy="6855714"/>
              <a:chOff x="685798" y="0"/>
              <a:chExt cx="8001004" cy="6855714"/>
            </a:xfrm>
          </p:grpSpPr>
          <p:sp>
            <p:nvSpPr>
              <p:cNvPr id="10" name="Freeform 9"/>
              <p:cNvSpPr/>
              <p:nvPr/>
            </p:nvSpPr>
            <p:spPr>
              <a:xfrm>
                <a:off x="685798" y="5880101"/>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2590800" y="51816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838200" y="57912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2362200" y="59436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56261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Oval 14"/>
              <p:cNvSpPr/>
              <p:nvPr/>
            </p:nvSpPr>
            <p:spPr>
              <a:xfrm>
                <a:off x="1981200" y="53340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943100" y="5562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7" name="Oval 16"/>
              <p:cNvSpPr/>
              <p:nvPr/>
            </p:nvSpPr>
            <p:spPr>
              <a:xfrm>
                <a:off x="2362200" y="502920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3009900" y="44196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2971800" y="46482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0" name="Oval 19"/>
              <p:cNvSpPr/>
              <p:nvPr/>
            </p:nvSpPr>
            <p:spPr>
              <a:xfrm>
                <a:off x="3314700" y="47244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619500" y="50292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2" name="Oval 21"/>
              <p:cNvSpPr/>
              <p:nvPr/>
            </p:nvSpPr>
            <p:spPr>
              <a:xfrm>
                <a:off x="13843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3" name="Oval 22"/>
              <p:cNvSpPr/>
              <p:nvPr/>
            </p:nvSpPr>
            <p:spPr>
              <a:xfrm>
                <a:off x="3505200" y="52578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4" name="Oval 23"/>
              <p:cNvSpPr/>
              <p:nvPr/>
            </p:nvSpPr>
            <p:spPr>
              <a:xfrm>
                <a:off x="1295400" y="56642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5" name="Oval 24"/>
              <p:cNvSpPr/>
              <p:nvPr/>
            </p:nvSpPr>
            <p:spPr>
              <a:xfrm>
                <a:off x="1447800" y="55118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6" name="Oval 25"/>
              <p:cNvSpPr/>
              <p:nvPr/>
            </p:nvSpPr>
            <p:spPr>
              <a:xfrm>
                <a:off x="1600200" y="54864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7" name="Oval 26"/>
              <p:cNvSpPr/>
              <p:nvPr/>
            </p:nvSpPr>
            <p:spPr>
              <a:xfrm>
                <a:off x="3352800" y="5943600"/>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8" name="Freeform 27"/>
              <p:cNvSpPr/>
              <p:nvPr/>
            </p:nvSpPr>
            <p:spPr>
              <a:xfrm flipV="1">
                <a:off x="5486400" y="0"/>
                <a:ext cx="1143001" cy="975613"/>
              </a:xfrm>
              <a:custGeom>
                <a:avLst/>
                <a:gdLst>
                  <a:gd name="connsiteX0" fmla="*/ 0 w 1143000"/>
                  <a:gd name="connsiteY0" fmla="*/ 571500 h 1143000"/>
                  <a:gd name="connsiteX1" fmla="*/ 167389 w 1143000"/>
                  <a:gd name="connsiteY1" fmla="*/ 167389 h 1143000"/>
                  <a:gd name="connsiteX2" fmla="*/ 571501 w 1143000"/>
                  <a:gd name="connsiteY2" fmla="*/ 1 h 1143000"/>
                  <a:gd name="connsiteX3" fmla="*/ 975612 w 1143000"/>
                  <a:gd name="connsiteY3" fmla="*/ 167390 h 1143000"/>
                  <a:gd name="connsiteX4" fmla="*/ 1143000 w 1143000"/>
                  <a:gd name="connsiteY4" fmla="*/ 571502 h 1143000"/>
                  <a:gd name="connsiteX5" fmla="*/ 975611 w 1143000"/>
                  <a:gd name="connsiteY5" fmla="*/ 975614 h 1143000"/>
                  <a:gd name="connsiteX6" fmla="*/ 571499 w 1143000"/>
                  <a:gd name="connsiteY6" fmla="*/ 1143002 h 1143000"/>
                  <a:gd name="connsiteX7" fmla="*/ 167387 w 1143000"/>
                  <a:gd name="connsiteY7" fmla="*/ 975613 h 1143000"/>
                  <a:gd name="connsiteX8" fmla="*/ -1 w 1143000"/>
                  <a:gd name="connsiteY8" fmla="*/ 571501 h 1143000"/>
                  <a:gd name="connsiteX9" fmla="*/ 0 w 1143000"/>
                  <a:gd name="connsiteY9" fmla="*/ 571500 h 1143000"/>
                  <a:gd name="connsiteX0" fmla="*/ 1 w 1143001"/>
                  <a:gd name="connsiteY0" fmla="*/ 571499 h 1042965"/>
                  <a:gd name="connsiteX1" fmla="*/ 167390 w 1143001"/>
                  <a:gd name="connsiteY1" fmla="*/ 167388 h 1042965"/>
                  <a:gd name="connsiteX2" fmla="*/ 571502 w 1143001"/>
                  <a:gd name="connsiteY2" fmla="*/ 0 h 1042965"/>
                  <a:gd name="connsiteX3" fmla="*/ 975613 w 1143001"/>
                  <a:gd name="connsiteY3" fmla="*/ 167389 h 1042965"/>
                  <a:gd name="connsiteX4" fmla="*/ 1143001 w 1143001"/>
                  <a:gd name="connsiteY4" fmla="*/ 571501 h 1042965"/>
                  <a:gd name="connsiteX5" fmla="*/ 975612 w 1143001"/>
                  <a:gd name="connsiteY5" fmla="*/ 975613 h 1042965"/>
                  <a:gd name="connsiteX6" fmla="*/ 167388 w 1143001"/>
                  <a:gd name="connsiteY6" fmla="*/ 975612 h 1042965"/>
                  <a:gd name="connsiteX7" fmla="*/ 0 w 1143001"/>
                  <a:gd name="connsiteY7" fmla="*/ 571500 h 1042965"/>
                  <a:gd name="connsiteX8" fmla="*/ 1 w 1143001"/>
                  <a:gd name="connsiteY8" fmla="*/ 571499 h 1042965"/>
                  <a:gd name="connsiteX0" fmla="*/ 1 w 1143001"/>
                  <a:gd name="connsiteY0" fmla="*/ 571499 h 975613"/>
                  <a:gd name="connsiteX1" fmla="*/ 167390 w 1143001"/>
                  <a:gd name="connsiteY1" fmla="*/ 167388 h 975613"/>
                  <a:gd name="connsiteX2" fmla="*/ 571502 w 1143001"/>
                  <a:gd name="connsiteY2" fmla="*/ 0 h 975613"/>
                  <a:gd name="connsiteX3" fmla="*/ 975613 w 1143001"/>
                  <a:gd name="connsiteY3" fmla="*/ 167389 h 975613"/>
                  <a:gd name="connsiteX4" fmla="*/ 1143001 w 1143001"/>
                  <a:gd name="connsiteY4" fmla="*/ 571501 h 975613"/>
                  <a:gd name="connsiteX5" fmla="*/ 975612 w 1143001"/>
                  <a:gd name="connsiteY5" fmla="*/ 975613 h 975613"/>
                  <a:gd name="connsiteX6" fmla="*/ 167388 w 1143001"/>
                  <a:gd name="connsiteY6" fmla="*/ 975612 h 975613"/>
                  <a:gd name="connsiteX7" fmla="*/ 0 w 1143001"/>
                  <a:gd name="connsiteY7" fmla="*/ 571500 h 975613"/>
                  <a:gd name="connsiteX8" fmla="*/ 1 w 1143001"/>
                  <a:gd name="connsiteY8" fmla="*/ 571499 h 975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3001" h="975613">
                    <a:moveTo>
                      <a:pt x="1" y="571499"/>
                    </a:moveTo>
                    <a:cubicBezTo>
                      <a:pt x="1" y="419928"/>
                      <a:pt x="60213" y="274564"/>
                      <a:pt x="167390" y="167388"/>
                    </a:cubicBezTo>
                    <a:cubicBezTo>
                      <a:pt x="274567" y="60211"/>
                      <a:pt x="419931" y="0"/>
                      <a:pt x="571502" y="0"/>
                    </a:cubicBezTo>
                    <a:cubicBezTo>
                      <a:pt x="723073" y="0"/>
                      <a:pt x="868437" y="60212"/>
                      <a:pt x="975613" y="167389"/>
                    </a:cubicBezTo>
                    <a:cubicBezTo>
                      <a:pt x="1082790" y="274566"/>
                      <a:pt x="1143001" y="419930"/>
                      <a:pt x="1143001" y="571501"/>
                    </a:cubicBezTo>
                    <a:cubicBezTo>
                      <a:pt x="1143001" y="723072"/>
                      <a:pt x="1138214" y="908261"/>
                      <a:pt x="975612" y="975613"/>
                    </a:cubicBezTo>
                    <a:lnTo>
                      <a:pt x="167388" y="975612"/>
                    </a:lnTo>
                    <a:cubicBezTo>
                      <a:pt x="60211" y="868435"/>
                      <a:pt x="0" y="723071"/>
                      <a:pt x="0" y="571500"/>
                    </a:cubicBezTo>
                    <a:lnTo>
                      <a:pt x="1" y="571499"/>
                    </a:lnTo>
                    <a:close/>
                  </a:path>
                </a:pathLst>
              </a:cu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9" name="Oval 28"/>
              <p:cNvSpPr/>
              <p:nvPr/>
            </p:nvSpPr>
            <p:spPr>
              <a:xfrm flipV="1">
                <a:off x="7391402" y="759714"/>
                <a:ext cx="914400" cy="9144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0" name="Oval 29"/>
              <p:cNvSpPr/>
              <p:nvPr/>
            </p:nvSpPr>
            <p:spPr>
              <a:xfrm flipV="1">
                <a:off x="5638802" y="6073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1" name="Oval 30"/>
              <p:cNvSpPr/>
              <p:nvPr/>
            </p:nvSpPr>
            <p:spPr>
              <a:xfrm flipV="1">
                <a:off x="7162802" y="1501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2" name="Oval 31"/>
              <p:cNvSpPr/>
              <p:nvPr/>
            </p:nvSpPr>
            <p:spPr>
              <a:xfrm flipV="1">
                <a:off x="6477002" y="772414"/>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3" name="Oval 32"/>
              <p:cNvSpPr/>
              <p:nvPr/>
            </p:nvSpPr>
            <p:spPr>
              <a:xfrm flipV="1">
                <a:off x="6781802" y="11661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4" name="Oval 33"/>
              <p:cNvSpPr/>
              <p:nvPr/>
            </p:nvSpPr>
            <p:spPr>
              <a:xfrm flipV="1">
                <a:off x="6743702" y="8613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5" name="Oval 34"/>
              <p:cNvSpPr/>
              <p:nvPr/>
            </p:nvSpPr>
            <p:spPr>
              <a:xfrm flipV="1">
                <a:off x="7162802" y="1064514"/>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6" name="Oval 35"/>
              <p:cNvSpPr/>
              <p:nvPr/>
            </p:nvSpPr>
            <p:spPr>
              <a:xfrm flipV="1">
                <a:off x="7810502" y="208051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7" name="Oval 36"/>
              <p:cNvSpPr/>
              <p:nvPr/>
            </p:nvSpPr>
            <p:spPr>
              <a:xfrm flipV="1">
                <a:off x="7772402" y="177571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38" name="Oval 37"/>
              <p:cNvSpPr/>
              <p:nvPr/>
            </p:nvSpPr>
            <p:spPr>
              <a:xfrm flipV="1">
                <a:off x="8115302" y="1928114"/>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39" name="Oval 38"/>
              <p:cNvSpPr/>
              <p:nvPr/>
            </p:nvSpPr>
            <p:spPr>
              <a:xfrm flipV="1">
                <a:off x="8420102" y="16233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0" name="Oval 39"/>
              <p:cNvSpPr/>
              <p:nvPr/>
            </p:nvSpPr>
            <p:spPr>
              <a:xfrm flipV="1">
                <a:off x="61849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1" name="Oval 40"/>
              <p:cNvSpPr/>
              <p:nvPr/>
            </p:nvSpPr>
            <p:spPr>
              <a:xfrm flipV="1">
                <a:off x="8305802" y="1394714"/>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2" name="Oval 41"/>
              <p:cNvSpPr/>
              <p:nvPr/>
            </p:nvSpPr>
            <p:spPr>
              <a:xfrm flipV="1">
                <a:off x="6096002" y="10645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3" name="Oval 42"/>
              <p:cNvSpPr/>
              <p:nvPr/>
            </p:nvSpPr>
            <p:spPr>
              <a:xfrm flipV="1">
                <a:off x="6248402" y="121691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4" name="Oval 43"/>
              <p:cNvSpPr/>
              <p:nvPr/>
            </p:nvSpPr>
            <p:spPr>
              <a:xfrm flipV="1">
                <a:off x="6400802" y="1242314"/>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5" name="Oval 44"/>
              <p:cNvSpPr/>
              <p:nvPr/>
            </p:nvSpPr>
            <p:spPr>
              <a:xfrm flipV="1">
                <a:off x="8153402" y="378714"/>
                <a:ext cx="533400" cy="533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grpSp>
      <p:sp>
        <p:nvSpPr>
          <p:cNvPr id="46" name="Oval 45"/>
          <p:cNvSpPr/>
          <p:nvPr/>
        </p:nvSpPr>
        <p:spPr>
          <a:xfrm>
            <a:off x="86360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7" name="Oval 46"/>
          <p:cNvSpPr/>
          <p:nvPr/>
        </p:nvSpPr>
        <p:spPr>
          <a:xfrm>
            <a:off x="8788400" y="6589059"/>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48" name="Oval 47"/>
          <p:cNvSpPr/>
          <p:nvPr/>
        </p:nvSpPr>
        <p:spPr>
          <a:xfrm>
            <a:off x="8940800" y="658905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s-ES" smtClean="0"/>
              <a:t>Haga clic para modificar el estilo de título del patrón</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E03350F8-5C4B-490E-9517-90EEC27D2A76}"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‹Nº›</a:t>
            </a:fld>
            <a:endParaRPr dirty="0"/>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4" name="Picture Placeholder 2"/>
          <p:cNvSpPr>
            <a:spLocks noGrp="1"/>
          </p:cNvSpPr>
          <p:nvPr>
            <p:ph type="pic" idx="1"/>
          </p:nvPr>
        </p:nvSpPr>
        <p:spPr>
          <a:xfrm>
            <a:off x="5638800" y="838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
        <p:nvSpPr>
          <p:cNvPr id="25"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3 Pictures with Captio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s-ES" smtClean="0"/>
              <a:t>Haga clic para modificar el estilo de título del patrón</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824F948-BAEC-4412-8865-2ED9A393D0E8}"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‹Nº›</a:t>
            </a:fld>
            <a:endParaRPr dirty="0"/>
          </a:p>
        </p:txBody>
      </p:sp>
      <p:grpSp>
        <p:nvGrpSpPr>
          <p:cNvPr id="3"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22" name="Picture Placeholder 2"/>
          <p:cNvSpPr>
            <a:spLocks noGrp="1"/>
          </p:cNvSpPr>
          <p:nvPr>
            <p:ph type="pic" idx="1"/>
          </p:nvPr>
        </p:nvSpPr>
        <p:spPr>
          <a:xfrm>
            <a:off x="5715000" y="76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
        <p:nvSpPr>
          <p:cNvPr id="23" name="Picture Placeholder 2"/>
          <p:cNvSpPr>
            <a:spLocks noGrp="1"/>
          </p:cNvSpPr>
          <p:nvPr>
            <p:ph type="pic" idx="13"/>
          </p:nvPr>
        </p:nvSpPr>
        <p:spPr>
          <a:xfrm>
            <a:off x="3810000" y="23622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
        <p:nvSpPr>
          <p:cNvPr id="24" name="Picture Placeholder 2"/>
          <p:cNvSpPr>
            <a:spLocks noGrp="1"/>
          </p:cNvSpPr>
          <p:nvPr>
            <p:ph type="pic" idx="14"/>
          </p:nvPr>
        </p:nvSpPr>
        <p:spPr>
          <a:xfrm>
            <a:off x="2667000" y="381000"/>
            <a:ext cx="2514600" cy="25146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64651A9C-1FA6-46C3-A2C5-DDD93EB5705A}"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4A21382-D60C-42BF-80B2-71C971838E6F}" type="slidenum">
              <a:rPr/>
              <a:pPr/>
              <a:t>‹Nº›</a:t>
            </a:fld>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6096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C3733F2D-3C69-4B09-8961-04B1CF41F150}"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4A21382-D60C-42BF-80B2-71C971838E6F}" type="slidenum">
              <a:rPr/>
              <a:pPr/>
              <a:t>‹Nº›</a:t>
            </a:fld>
            <a:endParaRP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4E9B1422-0C4D-4F10-98EE-853822C28068}"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230B6E8-161A-4DA9-8069-964CFF350849}" type="slidenum">
              <a:rPr/>
              <a:pPr/>
              <a:t>‹Nº›</a:t>
            </a:fld>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6AEFF5B-7591-4B29-A74A-08C8D69ED84B}" type="datetime1">
              <a:rPr/>
              <a:pPr/>
              <a:t>3/5/2008</a:t>
            </a:fld>
            <a:endParaRPr dirty="0"/>
          </a:p>
        </p:txBody>
      </p:sp>
      <p:sp>
        <p:nvSpPr>
          <p:cNvPr id="5" name="Footer Placeholder 4"/>
          <p:cNvSpPr>
            <a:spLocks noGrp="1"/>
          </p:cNvSpPr>
          <p:nvPr>
            <p:ph type="ftr" sz="quarter" idx="11"/>
          </p:nvPr>
        </p:nvSpPr>
        <p:spPr/>
        <p:txBody>
          <a:bodyPr/>
          <a:lstStyle/>
          <a:p>
            <a:endParaRPr dirty="0"/>
          </a:p>
        </p:txBody>
      </p:sp>
      <p:sp>
        <p:nvSpPr>
          <p:cNvPr id="6" name="Slide Number Placeholder 5"/>
          <p:cNvSpPr>
            <a:spLocks noGrp="1"/>
          </p:cNvSpPr>
          <p:nvPr>
            <p:ph type="sldNum" sz="quarter" idx="12"/>
          </p:nvPr>
        </p:nvSpPr>
        <p:spPr/>
        <p:txBody>
          <a:bodyPr/>
          <a:lstStyle/>
          <a:p>
            <a:fld id="{A4A21382-D60C-42BF-80B2-71C971838E6F}" type="slidenum">
              <a:rPr/>
              <a:pPr/>
              <a:t>‹Nº›</a:t>
            </a:fld>
            <a:endParaRPr dirty="0"/>
          </a:p>
        </p:txBody>
      </p:sp>
      <p:grpSp>
        <p:nvGrpSpPr>
          <p:cNvPr id="7" name="Group 6"/>
          <p:cNvGrpSpPr/>
          <p:nvPr/>
        </p:nvGrpSpPr>
        <p:grpSpPr>
          <a:xfrm>
            <a:off x="4592782" y="2133600"/>
            <a:ext cx="3865418" cy="4172197"/>
            <a:chOff x="0" y="0"/>
            <a:chExt cx="1600200" cy="17272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grpSp>
        <p:nvGrpSpPr>
          <p:cNvPr id="33" name="Group 32"/>
          <p:cNvGrpSpPr/>
          <p:nvPr/>
        </p:nvGrpSpPr>
        <p:grpSpPr>
          <a:xfrm>
            <a:off x="609600" y="990600"/>
            <a:ext cx="1179761" cy="1356814"/>
            <a:chOff x="266700" y="914400"/>
            <a:chExt cx="1179761" cy="1356814"/>
          </a:xfrm>
        </p:grpSpPr>
        <p:sp>
          <p:nvSpPr>
            <p:cNvPr id="23" name="Oval 22"/>
            <p:cNvSpPr/>
            <p:nvPr/>
          </p:nvSpPr>
          <p:spPr>
            <a:xfrm>
              <a:off x="555812" y="1380565"/>
              <a:ext cx="890649" cy="8906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6" name="Oval 25"/>
            <p:cNvSpPr/>
            <p:nvPr/>
          </p:nvSpPr>
          <p:spPr>
            <a:xfrm flipV="1">
              <a:off x="304800" y="121920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7" name="Oval 26"/>
            <p:cNvSpPr/>
            <p:nvPr/>
          </p:nvSpPr>
          <p:spPr>
            <a:xfrm flipV="1">
              <a:off x="266700" y="914400"/>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8" name="Oval 27"/>
            <p:cNvSpPr/>
            <p:nvPr/>
          </p:nvSpPr>
          <p:spPr>
            <a:xfrm flipV="1">
              <a:off x="609600" y="1066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grpSp>
      <p:sp>
        <p:nvSpPr>
          <p:cNvPr id="3" name="Text Placeholder 2"/>
          <p:cNvSpPr>
            <a:spLocks noGrp="1"/>
          </p:cNvSpPr>
          <p:nvPr>
            <p:ph type="body" idx="1"/>
          </p:nvPr>
        </p:nvSpPr>
        <p:spPr>
          <a:xfrm>
            <a:off x="4724400" y="2590800"/>
            <a:ext cx="1905000" cy="1905000"/>
          </a:xfrm>
          <a:prstGeom prst="ellipse">
            <a:avLst/>
          </a:prstGeom>
          <a:solidFill>
            <a:schemeClr val="tx2"/>
          </a:solidFill>
        </p:spPr>
        <p:txBody>
          <a:bodyPr anchor="ctr" anchorCtr="0">
            <a:normAutofit/>
          </a:bodyPr>
          <a:lstStyle>
            <a:lvl1pPr marL="0" indent="0" algn="ctr">
              <a:buNone/>
              <a:defRPr sz="14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2" name="Title 1"/>
          <p:cNvSpPr>
            <a:spLocks noGrp="1"/>
          </p:cNvSpPr>
          <p:nvPr>
            <p:ph type="title"/>
          </p:nvPr>
        </p:nvSpPr>
        <p:spPr>
          <a:xfrm>
            <a:off x="1295400" y="1143000"/>
            <a:ext cx="7086600" cy="1472184"/>
          </a:xfrm>
        </p:spPr>
        <p:txBody>
          <a:bodyPr anchor="ctr" anchorCtr="0">
            <a:normAutofit/>
          </a:bodyPr>
          <a:lstStyle>
            <a:lvl1pPr algn="l">
              <a:defRPr sz="3600" b="0" cap="none" baseline="0"/>
            </a:lvl1pPr>
          </a:lstStyle>
          <a:p>
            <a:r>
              <a:rPr lang="es-ES" smtClean="0"/>
              <a:t>Haga clic para modificar el estilo de título del patrón</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00953" y="17526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defRPr sz="1600" kern="1200">
                <a:solidFill>
                  <a:schemeClr val="tx1"/>
                </a:solidFill>
                <a:latin typeface="+mn-lt"/>
                <a:ea typeface="+mn-ea"/>
                <a:cs typeface="+mn-cs"/>
              </a:defRPr>
            </a:lvl1pPr>
            <a:lvl2pPr indent="-228600" algn="l" defTabSz="914400" rtl="0" eaLnBrk="1" latinLnBrk="0" hangingPunct="1">
              <a:defRPr sz="1400" kern="1200">
                <a:solidFill>
                  <a:schemeClr val="tx1"/>
                </a:solidFill>
                <a:latin typeface="+mn-lt"/>
                <a:ea typeface="+mn-ea"/>
                <a:cs typeface="+mn-cs"/>
              </a:defRPr>
            </a:lvl2pPr>
            <a:lvl3pPr indent="-228600" algn="l" defTabSz="914400" rtl="0" eaLnBrk="1" latinLnBrk="0" hangingPunct="1">
              <a:defRPr sz="1400" kern="1200">
                <a:solidFill>
                  <a:schemeClr val="tx1"/>
                </a:solidFill>
                <a:latin typeface="+mn-lt"/>
                <a:ea typeface="+mn-ea"/>
                <a:cs typeface="+mn-cs"/>
              </a:defRPr>
            </a:lvl3pPr>
            <a:lvl4pPr indent="-228600" algn="l" defTabSz="914400" rtl="0" eaLnBrk="1" latinLnBrk="0" hangingPunct="1">
              <a:defRPr sz="1400" kern="1200">
                <a:solidFill>
                  <a:schemeClr val="tx1"/>
                </a:solidFill>
                <a:latin typeface="+mn-lt"/>
                <a:ea typeface="+mn-ea"/>
                <a:cs typeface="+mn-cs"/>
              </a:defRPr>
            </a:lvl4pPr>
            <a:lvl5pPr indent="-228600" algn="l" defTabSz="914400" rtl="0" eaLnBrk="1" latinLnBrk="0" hangingPunct="1">
              <a:defRPr sz="1400" kern="12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4800600" y="2362200"/>
            <a:ext cx="3429000" cy="3886200"/>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lvl1pPr indent="-228600" algn="l" defTabSz="914400" rtl="0" eaLnBrk="1" latinLnBrk="0" hangingPunct="1">
              <a:buFont typeface="Wingdings" pitchFamily="2" charset="2"/>
              <a:buChar char="l"/>
              <a:defRPr sz="1600" kern="1200">
                <a:solidFill>
                  <a:schemeClr val="tx1"/>
                </a:solidFill>
                <a:latin typeface="+mn-lt"/>
                <a:ea typeface="+mn-ea"/>
                <a:cs typeface="+mn-cs"/>
              </a:defRPr>
            </a:lvl1pPr>
            <a:lvl2pPr indent="-228600" algn="l" defTabSz="914400" rtl="0" eaLnBrk="1" latinLnBrk="0" hangingPunct="1">
              <a:buFont typeface="Arial" pitchFamily="34" charset="0"/>
              <a:defRPr sz="1400" kern="1200">
                <a:solidFill>
                  <a:schemeClr val="tx1"/>
                </a:solidFill>
                <a:latin typeface="+mn-lt"/>
                <a:ea typeface="+mn-ea"/>
                <a:cs typeface="+mn-cs"/>
              </a:defRPr>
            </a:lvl2pPr>
            <a:lvl3pPr indent="-228600" algn="l" defTabSz="914400" rtl="0" eaLnBrk="1" latinLnBrk="0" hangingPunct="1">
              <a:buFont typeface="Wingdings" pitchFamily="2" charset="2"/>
              <a:buChar char="l"/>
              <a:defRPr sz="1400" kern="1200">
                <a:solidFill>
                  <a:schemeClr val="tx1"/>
                </a:solidFill>
                <a:latin typeface="+mn-lt"/>
                <a:ea typeface="+mn-ea"/>
                <a:cs typeface="+mn-cs"/>
              </a:defRPr>
            </a:lvl3pPr>
            <a:lvl4pPr indent="-228600" algn="l" defTabSz="914400" rtl="0" eaLnBrk="1" latinLnBrk="0" hangingPunct="1">
              <a:buFont typeface="Arial" pitchFamily="34" charset="0"/>
              <a:defRPr sz="1400" kern="1200">
                <a:solidFill>
                  <a:schemeClr val="tx1"/>
                </a:solidFill>
                <a:latin typeface="+mn-lt"/>
                <a:ea typeface="+mn-ea"/>
                <a:cs typeface="+mn-cs"/>
              </a:defRPr>
            </a:lvl4pPr>
            <a:lvl5pPr indent="-228600" algn="l" defTabSz="914400" rtl="0" eaLnBrk="1" latinLnBrk="0" hangingPunct="1">
              <a:buFont typeface="Wingdings" pitchFamily="2" charset="2"/>
              <a:buChar char="l"/>
              <a:defRPr sz="1400" kern="120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E0C72B68-D3DE-4D15-8775-7265D37D5442}"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‹Nº›</a:t>
            </a:fld>
            <a:endParaRPr dirty="0"/>
          </a:p>
        </p:txBody>
      </p:sp>
      <p:sp>
        <p:nvSpPr>
          <p:cNvPr id="2" name="Title 1"/>
          <p:cNvSpPr>
            <a:spLocks noGrp="1"/>
          </p:cNvSpPr>
          <p:nvPr>
            <p:ph type="title"/>
          </p:nvPr>
        </p:nvSpPr>
        <p:spPr>
          <a:xfrm>
            <a:off x="1447800" y="609600"/>
            <a:ext cx="6629400" cy="1143000"/>
          </a:xfrm>
        </p:spPr>
        <p:txBody>
          <a:bodyPr/>
          <a:lstStyle/>
          <a:p>
            <a:r>
              <a:rPr lang="es-ES" smtClean="0"/>
              <a:t>Haga clic para modificar el estilo de título del patrón</a:t>
            </a:r>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rot="16200000">
            <a:off x="-870003" y="31472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066800" y="1755648"/>
            <a:ext cx="3200400" cy="3429000"/>
          </a:xfrm>
        </p:spPr>
        <p:txBody>
          <a:bodyPr>
            <a:no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rot="16200000">
            <a:off x="3259278" y="3756819"/>
            <a:ext cx="3429000" cy="639762"/>
          </a:xfrm>
          <a:prstGeom prst="rect">
            <a:avLst/>
          </a:prstGeom>
          <a:noFill/>
        </p:spPr>
        <p:txBody>
          <a:bodyPr anchor="ctr" anchorCtr="0">
            <a:scene3d>
              <a:camera prst="orthographicFront"/>
              <a:lightRig rig="threePt" dir="t"/>
            </a:scene3d>
            <a:sp3d extrusionH="25400">
              <a:bevelT w="12700" h="12700"/>
              <a:extrusionClr>
                <a:schemeClr val="bg1">
                  <a:lumMod val="10000"/>
                  <a:lumOff val="90000"/>
                </a:schemeClr>
              </a:extrusionClr>
            </a:sp3d>
          </a:bodyPr>
          <a:lstStyle>
            <a:lvl1pPr marL="0" indent="0" algn="ctr">
              <a:buNone/>
              <a:defRPr sz="1800" b="0">
                <a:effectLst/>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5181600" y="2359152"/>
            <a:ext cx="3200400" cy="3429000"/>
          </a:xfrm>
        </p:spPr>
        <p:txBody>
          <a:bodyPr>
            <a:noAutofit/>
          </a:bodyPr>
          <a:lstStyle>
            <a:lvl1pPr>
              <a:defRPr sz="1400"/>
            </a:lvl1pPr>
            <a:lvl2pPr>
              <a:defRPr sz="1400"/>
            </a:lvl2pPr>
            <a:lvl3pPr>
              <a:defRPr sz="1400"/>
            </a:lvl3pPr>
            <a:lvl4pPr>
              <a:defRPr sz="1400"/>
            </a:lvl4pPr>
            <a:lvl5pPr>
              <a:defRPr sz="14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5199F8DD-171E-4103-BDCF-360604A90395}" type="datetime1">
              <a:rPr/>
              <a:pPr/>
              <a:t>3/5/2008</a:t>
            </a:fld>
            <a:endParaRPr dirty="0"/>
          </a:p>
        </p:txBody>
      </p:sp>
      <p:sp>
        <p:nvSpPr>
          <p:cNvPr id="8" name="Footer Placeholder 7"/>
          <p:cNvSpPr>
            <a:spLocks noGrp="1"/>
          </p:cNvSpPr>
          <p:nvPr>
            <p:ph type="ftr" sz="quarter" idx="11"/>
          </p:nvPr>
        </p:nvSpPr>
        <p:spPr/>
        <p:txBody>
          <a:bodyPr/>
          <a:lstStyle/>
          <a:p>
            <a:endParaRPr dirty="0"/>
          </a:p>
        </p:txBody>
      </p:sp>
      <p:sp>
        <p:nvSpPr>
          <p:cNvPr id="9" name="Slide Number Placeholder 8"/>
          <p:cNvSpPr>
            <a:spLocks noGrp="1"/>
          </p:cNvSpPr>
          <p:nvPr>
            <p:ph type="sldNum" sz="quarter" idx="12"/>
          </p:nvPr>
        </p:nvSpPr>
        <p:spPr/>
        <p:txBody>
          <a:bodyPr/>
          <a:lstStyle/>
          <a:p>
            <a:fld id="{A4A21382-D60C-42BF-80B2-71C971838E6F}" type="slidenum">
              <a:rPr/>
              <a:pPr/>
              <a:t>‹Nº›</a:t>
            </a:fld>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F856A308-50E9-40BB-93A3-480D9EF55114}" type="datetime1">
              <a:rPr/>
              <a:pPr/>
              <a:t>3/5/2008</a:t>
            </a:fld>
            <a:endParaRPr dirty="0"/>
          </a:p>
        </p:txBody>
      </p:sp>
      <p:sp>
        <p:nvSpPr>
          <p:cNvPr id="4" name="Footer Placeholder 3"/>
          <p:cNvSpPr>
            <a:spLocks noGrp="1"/>
          </p:cNvSpPr>
          <p:nvPr>
            <p:ph type="ftr" sz="quarter" idx="11"/>
          </p:nvPr>
        </p:nvSpPr>
        <p:spPr/>
        <p:txBody>
          <a:bodyPr/>
          <a:lstStyle/>
          <a:p>
            <a:endParaRPr dirty="0"/>
          </a:p>
        </p:txBody>
      </p:sp>
      <p:sp>
        <p:nvSpPr>
          <p:cNvPr id="5" name="Slide Number Placeholder 4"/>
          <p:cNvSpPr>
            <a:spLocks noGrp="1"/>
          </p:cNvSpPr>
          <p:nvPr>
            <p:ph type="sldNum" sz="quarter" idx="12"/>
          </p:nvPr>
        </p:nvSpPr>
        <p:spPr/>
        <p:txBody>
          <a:bodyPr/>
          <a:lstStyle/>
          <a:p>
            <a:fld id="{A4A21382-D60C-42BF-80B2-71C971838E6F}" type="slidenum">
              <a:rPr/>
              <a:pPr/>
              <a:t>‹Nº›</a:t>
            </a:fld>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bg>
      <p:bgRef idx="1003">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BCA8AE-17A6-44FE-A8D6-2BACC4B287BB}" type="datetime1">
              <a:rPr/>
              <a:pPr/>
              <a:t>3/5/2008</a:t>
            </a:fld>
            <a:endParaRPr dirty="0"/>
          </a:p>
        </p:txBody>
      </p:sp>
      <p:sp>
        <p:nvSpPr>
          <p:cNvPr id="3" name="Footer Placeholder 2"/>
          <p:cNvSpPr>
            <a:spLocks noGrp="1"/>
          </p:cNvSpPr>
          <p:nvPr>
            <p:ph type="ftr" sz="quarter" idx="11"/>
          </p:nvPr>
        </p:nvSpPr>
        <p:spPr/>
        <p:txBody>
          <a:bodyPr/>
          <a:lstStyle/>
          <a:p>
            <a:endParaRPr dirty="0"/>
          </a:p>
        </p:txBody>
      </p:sp>
      <p:sp>
        <p:nvSpPr>
          <p:cNvPr id="4" name="Slide Number Placeholder 3"/>
          <p:cNvSpPr>
            <a:spLocks noGrp="1"/>
          </p:cNvSpPr>
          <p:nvPr>
            <p:ph type="sldNum" sz="quarter" idx="12"/>
          </p:nvPr>
        </p:nvSpPr>
        <p:spPr/>
        <p:txBody>
          <a:bodyPr/>
          <a:lstStyle/>
          <a:p>
            <a:fld id="{A4A21382-D60C-42BF-80B2-71C971838E6F}" type="slidenum">
              <a:rPr/>
              <a:pPr/>
              <a:t>‹Nº›</a:t>
            </a:fld>
            <a:endParaRPr dirty="0"/>
          </a:p>
        </p:txBody>
      </p:sp>
    </p:spTree>
  </p:cSld>
  <p:clrMapOvr>
    <a:overrideClrMapping bg1="dk1" tx1="lt1" bg2="dk2" tx2="lt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84048"/>
            <a:ext cx="2130552" cy="3044952"/>
          </a:xfrm>
          <a:noFill/>
          <a:ln>
            <a:noFill/>
          </a:ln>
          <a:scene3d>
            <a:camera prst="orthographicFront"/>
            <a:lightRig rig="threePt" dir="t"/>
          </a:scene3d>
          <a:sp3d>
            <a:bevelT w="12700" h="12700"/>
          </a:sp3d>
        </p:spPr>
        <p:txBody>
          <a:bodyPr vert="horz" lIns="91440" tIns="45720" rIns="91440" bIns="45720" rtlCol="0" anchor="b">
            <a:noAutofit/>
            <a:scene3d>
              <a:camera prst="orthographicFront"/>
              <a:lightRig rig="threePt" dir="t"/>
            </a:scene3d>
            <a:sp3d extrusionH="25400">
              <a:bevelT w="12700" h="12700"/>
              <a:extrusionClr>
                <a:schemeClr val="bg1">
                  <a:lumMod val="10000"/>
                  <a:lumOff val="90000"/>
                </a:schemeClr>
              </a:extrusionClr>
            </a:sp3d>
          </a:bodyPr>
          <a:lstStyle>
            <a:lvl1pPr algn="l" defTabSz="914400" rtl="0" eaLnBrk="1" latinLnBrk="0" hangingPunct="1">
              <a:spcBef>
                <a:spcPct val="0"/>
              </a:spcBef>
              <a:buNone/>
              <a:defRPr sz="4000" kern="1200" spc="200" baseline="0">
                <a:solidFill>
                  <a:schemeClr val="tx1"/>
                </a:solidFill>
                <a:effectLst/>
                <a:latin typeface="+mj-lt"/>
                <a:ea typeface="+mj-ea"/>
                <a:cs typeface="+mj-cs"/>
              </a:defRPr>
            </a:lvl1pPr>
          </a:lstStyle>
          <a:p>
            <a:r>
              <a:rPr lang="es-ES" smtClean="0"/>
              <a:t>Haga clic para modificar el estilo de título del patrón</a:t>
            </a:r>
            <a:endParaRPr/>
          </a:p>
        </p:txBody>
      </p:sp>
      <p:sp>
        <p:nvSpPr>
          <p:cNvPr id="5" name="Date Placeholder 4"/>
          <p:cNvSpPr>
            <a:spLocks noGrp="1"/>
          </p:cNvSpPr>
          <p:nvPr>
            <p:ph type="dt" sz="half" idx="10"/>
          </p:nvPr>
        </p:nvSpPr>
        <p:spPr/>
        <p:txBody>
          <a:bodyPr/>
          <a:lstStyle/>
          <a:p>
            <a:fld id="{AAA1667D-E1E4-4A24-8096-9861A741B26D}"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‹Nº›</a:t>
            </a:fld>
            <a:endParaRPr dirty="0"/>
          </a:p>
        </p:txBody>
      </p:sp>
      <p:grpSp>
        <p:nvGrpSpPr>
          <p:cNvPr id="23" name="Group 22"/>
          <p:cNvGrpSpPr/>
          <p:nvPr/>
        </p:nvGrpSpPr>
        <p:grpSpPr>
          <a:xfrm>
            <a:off x="4695702" y="2133600"/>
            <a:ext cx="4448298" cy="4018808"/>
            <a:chOff x="4695702" y="2133600"/>
            <a:chExt cx="4448298" cy="4018808"/>
          </a:xfrm>
        </p:grpSpPr>
        <p:sp>
          <p:nvSpPr>
            <p:cNvPr id="10" name="Oval 9"/>
            <p:cNvSpPr/>
            <p:nvPr/>
          </p:nvSpPr>
          <p:spPr>
            <a:xfrm>
              <a:off x="4695702" y="5048003"/>
              <a:ext cx="1104405" cy="110440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1" name="Oval 10"/>
            <p:cNvSpPr/>
            <p:nvPr/>
          </p:nvSpPr>
          <p:spPr>
            <a:xfrm>
              <a:off x="7065818" y="4572000"/>
              <a:ext cx="858982" cy="858982"/>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5339938" y="489461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3" name="Oval 12"/>
            <p:cNvSpPr/>
            <p:nvPr/>
          </p:nvSpPr>
          <p:spPr>
            <a:xfrm>
              <a:off x="6693725" y="3048000"/>
              <a:ext cx="1840675" cy="1840675"/>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7916883" y="2133600"/>
              <a:ext cx="858982" cy="858982"/>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5" name="Oval 14"/>
            <p:cNvSpPr/>
            <p:nvPr/>
          </p:nvSpPr>
          <p:spPr>
            <a:xfrm>
              <a:off x="7824849" y="2685803"/>
              <a:ext cx="1043049" cy="104304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8653153" y="2869870"/>
              <a:ext cx="490847" cy="4908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8" name="Oval 17"/>
            <p:cNvSpPr/>
            <p:nvPr/>
          </p:nvSpPr>
          <p:spPr>
            <a:xfrm>
              <a:off x="6552210"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6781800" y="5562600"/>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1" name="Oval 20"/>
            <p:cNvSpPr/>
            <p:nvPr/>
          </p:nvSpPr>
          <p:spPr>
            <a:xfrm>
              <a:off x="6705600" y="5181600"/>
              <a:ext cx="306779" cy="306779"/>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2" name="Oval 21"/>
            <p:cNvSpPr/>
            <p:nvPr/>
          </p:nvSpPr>
          <p:spPr>
            <a:xfrm>
              <a:off x="7073735" y="5120244"/>
              <a:ext cx="306779" cy="306779"/>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Content Placeholder 2"/>
          <p:cNvSpPr>
            <a:spLocks noGrp="1"/>
          </p:cNvSpPr>
          <p:nvPr>
            <p:ph idx="1"/>
          </p:nvPr>
        </p:nvSpPr>
        <p:spPr>
          <a:xfrm>
            <a:off x="2895600" y="927847"/>
            <a:ext cx="4114800" cy="4114800"/>
          </a:xfr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vert="horz" lIns="45720" tIns="91440" rIns="45720" bIns="45720" rtlCol="0" anchor="t" anchorCtr="0">
            <a:normAutofit/>
            <a:scene3d>
              <a:camera prst="orthographicFront"/>
              <a:lightRig rig="threePt" dir="t"/>
            </a:scene3d>
            <a:sp3d extrusionH="25400"/>
          </a:bodyPr>
          <a:lstStyle>
            <a:lvl1pPr marL="228600" indent="-228600" algn="l" defTabSz="914400" rtl="0" eaLnBrk="1" latinLnBrk="0" hangingPunct="1">
              <a:spcBef>
                <a:spcPts val="1800"/>
              </a:spcBef>
              <a:buFont typeface="Wingdings" pitchFamily="2" charset="2"/>
              <a:buChar char="l"/>
              <a:defRPr sz="1800" kern="1200">
                <a:solidFill>
                  <a:schemeClr val="lt1"/>
                </a:solidFill>
                <a:latin typeface="+mn-lt"/>
                <a:ea typeface="+mn-ea"/>
                <a:cs typeface="+mn-cs"/>
              </a:defRPr>
            </a:lvl1pPr>
            <a:lvl2pPr marL="51117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2pPr>
            <a:lvl3pPr marL="80645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3pPr>
            <a:lvl4pPr marL="1089025" indent="-228600" algn="l" defTabSz="914400" rtl="0" eaLnBrk="1" latinLnBrk="0" hangingPunct="1">
              <a:spcBef>
                <a:spcPts val="1800"/>
              </a:spcBef>
              <a:buFont typeface="Arial" pitchFamily="34" charset="0"/>
              <a:buChar char="•"/>
              <a:defRPr sz="1600" kern="1200">
                <a:solidFill>
                  <a:schemeClr val="lt1"/>
                </a:solidFill>
                <a:latin typeface="+mn-lt"/>
                <a:ea typeface="+mn-ea"/>
                <a:cs typeface="+mn-cs"/>
              </a:defRPr>
            </a:lvl4pPr>
            <a:lvl5pPr marL="1371600" indent="-228600" algn="l" defTabSz="914400" rtl="0" eaLnBrk="1" latinLnBrk="0" hangingPunct="1">
              <a:spcBef>
                <a:spcPts val="1800"/>
              </a:spcBef>
              <a:buFont typeface="Wingdings" pitchFamily="2" charset="2"/>
              <a:buChar char="l"/>
              <a:defRPr sz="1600" kern="1200">
                <a:solidFill>
                  <a:schemeClr val="lt1"/>
                </a:solidFill>
                <a:latin typeface="+mn-lt"/>
                <a:ea typeface="+mn-ea"/>
                <a:cs typeface="+mn-cs"/>
              </a:defRPr>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25" name="Oval 24"/>
          <p:cNvSpPr/>
          <p:nvPr/>
        </p:nvSpPr>
        <p:spPr>
          <a:xfrm>
            <a:off x="3886200" y="5638800"/>
            <a:ext cx="304800" cy="304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4" name="Text Placeholder 3"/>
          <p:cNvSpPr>
            <a:spLocks noGrp="1"/>
          </p:cNvSpPr>
          <p:nvPr>
            <p:ph type="body" sz="half" idx="2"/>
          </p:nvPr>
        </p:nvSpPr>
        <p:spPr>
          <a:xfrm>
            <a:off x="457199" y="4645152"/>
            <a:ext cx="2514600" cy="1600200"/>
          </a:xfrm>
          <a:solidFill>
            <a:schemeClr val="tx2">
              <a:alpha val="20000"/>
            </a:schemeClr>
          </a:solidFill>
          <a:ln>
            <a:noFill/>
          </a:ln>
        </p:spPr>
        <p:txBody>
          <a:bodyPr vert="horz" lIns="0" tIns="45720" rIns="0" bIns="45720" rtlCol="0" anchor="t" anchorCtr="0">
            <a:normAutofit/>
            <a:scene3d>
              <a:camera prst="orthographicFront"/>
              <a:lightRig rig="threePt" dir="t"/>
            </a:scene3d>
            <a:sp3d extrusionH="25400"/>
          </a:bodyPr>
          <a:lstStyle>
            <a:lvl1pPr marL="0" indent="0" algn="ctr">
              <a:buNone/>
              <a:defRPr sz="14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1800"/>
              </a:spcBef>
              <a:buFont typeface="Wingdings" pitchFamily="2" charset="2"/>
              <a:buNone/>
            </a:pPr>
            <a:r>
              <a:rPr lang="es-ES" smtClean="0"/>
              <a:t>Haga clic para modificar el estilo de texto del patrón</a:t>
            </a:r>
          </a:p>
        </p:txBody>
      </p:sp>
      <p:sp>
        <p:nvSpPr>
          <p:cNvPr id="26" name="Oval 25"/>
          <p:cNvSpPr/>
          <p:nvPr/>
        </p:nvSpPr>
        <p:spPr>
          <a:xfrm>
            <a:off x="3319153" y="5147953"/>
            <a:ext cx="186047" cy="186047"/>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4" name="Oval 23"/>
          <p:cNvSpPr/>
          <p:nvPr/>
        </p:nvSpPr>
        <p:spPr>
          <a:xfrm>
            <a:off x="3225024" y="5103129"/>
            <a:ext cx="186047" cy="186047"/>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2133600" cy="3048000"/>
          </a:xfrm>
          <a:noFill/>
          <a:ln>
            <a:noFill/>
          </a:ln>
          <a:scene3d>
            <a:camera prst="orthographicFront"/>
            <a:lightRig rig="threePt" dir="t"/>
          </a:scene3d>
          <a:sp3d>
            <a:bevelT w="12700" h="12700"/>
          </a:sp3d>
        </p:spPr>
        <p:txBody>
          <a:bodyPr anchor="b">
            <a:noAutofit/>
          </a:bodyPr>
          <a:lstStyle>
            <a:lvl1pPr algn="l">
              <a:defRPr sz="4000" kern="1200" spc="200" baseline="0">
                <a:solidFill>
                  <a:schemeClr val="tx1"/>
                </a:solidFill>
                <a:effectLst/>
                <a:latin typeface="+mj-lt"/>
                <a:ea typeface="+mj-ea"/>
                <a:cs typeface="+mj-cs"/>
              </a:defRPr>
            </a:lvl1pPr>
          </a:lstStyle>
          <a:p>
            <a:r>
              <a:rPr lang="es-ES" smtClean="0"/>
              <a:t>Haga clic para modificar el estilo de título del patrón</a:t>
            </a:r>
            <a:endParaRPr/>
          </a:p>
        </p:txBody>
      </p:sp>
      <p:sp>
        <p:nvSpPr>
          <p:cNvPr id="4" name="Text Placeholder 3"/>
          <p:cNvSpPr>
            <a:spLocks noGrp="1"/>
          </p:cNvSpPr>
          <p:nvPr>
            <p:ph type="body" sz="half" idx="2"/>
          </p:nvPr>
        </p:nvSpPr>
        <p:spPr>
          <a:xfrm>
            <a:off x="457200" y="4648200"/>
            <a:ext cx="3200400" cy="1524000"/>
          </a:xfrm>
        </p:spPr>
        <p:txBody>
          <a:bodyPr lIns="0" rIns="0">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5B700348-8346-46E7-9CC2-98F108BF95F5}" type="datetime1">
              <a:rPr/>
              <a:pPr/>
              <a:t>3/5/2008</a:t>
            </a:fld>
            <a:endParaRPr dirty="0"/>
          </a:p>
        </p:txBody>
      </p:sp>
      <p:sp>
        <p:nvSpPr>
          <p:cNvPr id="6" name="Footer Placeholder 5"/>
          <p:cNvSpPr>
            <a:spLocks noGrp="1"/>
          </p:cNvSpPr>
          <p:nvPr>
            <p:ph type="ftr" sz="quarter" idx="11"/>
          </p:nvPr>
        </p:nvSpPr>
        <p:spPr/>
        <p:txBody>
          <a:bodyPr/>
          <a:lstStyle/>
          <a:p>
            <a:endParaRPr dirty="0"/>
          </a:p>
        </p:txBody>
      </p:sp>
      <p:sp>
        <p:nvSpPr>
          <p:cNvPr id="7" name="Slide Number Placeholder 6"/>
          <p:cNvSpPr>
            <a:spLocks noGrp="1"/>
          </p:cNvSpPr>
          <p:nvPr>
            <p:ph type="sldNum" sz="quarter" idx="12"/>
          </p:nvPr>
        </p:nvSpPr>
        <p:spPr/>
        <p:txBody>
          <a:bodyPr/>
          <a:lstStyle/>
          <a:p>
            <a:fld id="{A4A21382-D60C-42BF-80B2-71C971838E6F}" type="slidenum">
              <a:rPr/>
              <a:pPr/>
              <a:t>‹Nº›</a:t>
            </a:fld>
            <a:endParaRPr dirty="0"/>
          </a:p>
        </p:txBody>
      </p:sp>
      <p:grpSp>
        <p:nvGrpSpPr>
          <p:cNvPr id="22" name="Group 21"/>
          <p:cNvGrpSpPr/>
          <p:nvPr/>
        </p:nvGrpSpPr>
        <p:grpSpPr>
          <a:xfrm>
            <a:off x="3775364" y="2133600"/>
            <a:ext cx="5368636" cy="4724400"/>
            <a:chOff x="0" y="0"/>
            <a:chExt cx="2222500" cy="1955800"/>
          </a:xfrm>
        </p:grpSpPr>
        <p:sp>
          <p:nvSpPr>
            <p:cNvPr id="8" name="Oval 7"/>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 name="Oval 8"/>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0" name="Oval 9"/>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1" name="Oval 10"/>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2" name="Oval 11"/>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3" name="Oval 12"/>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4" name="Oval 13"/>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5" name="Oval 14"/>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16" name="Oval 15"/>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7" name="Oval 16"/>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8" name="Oval 17"/>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19" name="Oval 18"/>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20" name="Oval 19"/>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21" name="Oval 20"/>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grpSp>
      <p:sp>
        <p:nvSpPr>
          <p:cNvPr id="3" name="Picture Placeholder 2"/>
          <p:cNvSpPr>
            <a:spLocks noGrp="1"/>
          </p:cNvSpPr>
          <p:nvPr>
            <p:ph type="pic" idx="1"/>
          </p:nvPr>
        </p:nvSpPr>
        <p:spPr>
          <a:xfrm>
            <a:off x="2514600" y="685800"/>
            <a:ext cx="4572000" cy="4572000"/>
          </a:xfrm>
          <a:prstGeom prst="ellipse">
            <a:avLst/>
          </a:prstGeom>
          <a:solidFill>
            <a:schemeClr val="bg1"/>
          </a:solidFill>
          <a:ln w="101600">
            <a:solidFill>
              <a:schemeClr val="tx2">
                <a:alpha val="50000"/>
              </a:schemeClr>
            </a:solidFill>
          </a:ln>
          <a:scene3d>
            <a:camera prst="orthographic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threePt" dir="t"/>
            </a:scene3d>
            <a:sp3d extrusionH="25400"/>
          </a:bodyPr>
          <a:lstStyle>
            <a:lvl1pPr marL="0" indent="0" algn="ctr" defTabSz="914400" rtl="0" eaLnBrk="1" latinLnBrk="0" hangingPunct="1">
              <a:buNone/>
              <a:defRPr sz="18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dirty="0" smtClean="0"/>
              <a:t>Haga clic en el icono para agregar una imagen</a:t>
            </a:r>
            <a:endParaRP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447800" y="609600"/>
            <a:ext cx="6629400" cy="1143000"/>
          </a:xfrm>
          <a:prstGeom prst="rect">
            <a:avLst/>
          </a:prstGeom>
        </p:spPr>
        <p:txBody>
          <a:bodyPr vert="horz" lIns="91440" tIns="45720" rIns="91440" bIns="45720" rtlCol="0" anchor="ctr">
            <a:normAutofit/>
            <a:scene3d>
              <a:camera prst="orthographicFront"/>
              <a:lightRig rig="threePt" dir="t"/>
            </a:scene3d>
            <a:sp3d extrusionH="25400">
              <a:bevelT w="12700" h="12700"/>
              <a:extrusionClr>
                <a:schemeClr val="bg1">
                  <a:lumMod val="10000"/>
                  <a:lumOff val="90000"/>
                </a:schemeClr>
              </a:extrusionClr>
            </a:sp3d>
          </a:bodyPr>
          <a:lstStyle/>
          <a:p>
            <a:r>
              <a:rPr lang="es-ES" smtClean="0"/>
              <a:t>Haga clic para modificar el estilo de título del patrón</a:t>
            </a:r>
            <a:endParaRPr/>
          </a:p>
        </p:txBody>
      </p:sp>
      <p:sp>
        <p:nvSpPr>
          <p:cNvPr id="3" name="Text Placeholder 2"/>
          <p:cNvSpPr>
            <a:spLocks noGrp="1"/>
          </p:cNvSpPr>
          <p:nvPr>
            <p:ph type="body" idx="1"/>
          </p:nvPr>
        </p:nvSpPr>
        <p:spPr>
          <a:xfrm>
            <a:off x="1447800" y="1901952"/>
            <a:ext cx="6629400" cy="4224528"/>
          </a:xfrm>
          <a:prstGeom prst="ellipse">
            <a:avLst/>
          </a:prstGeom>
          <a:solidFill>
            <a:schemeClr val="tx2">
              <a:alpha val="20000"/>
            </a:schemeClr>
          </a:solidFill>
          <a:ln>
            <a:noFill/>
          </a:ln>
        </p:spPr>
        <p:style>
          <a:lnRef idx="2">
            <a:schemeClr val="accent1">
              <a:shade val="50000"/>
            </a:schemeClr>
          </a:lnRef>
          <a:fillRef idx="1">
            <a:schemeClr val="accent1"/>
          </a:fillRef>
          <a:effectRef idx="0">
            <a:schemeClr val="accent1"/>
          </a:effectRef>
          <a:fontRef idx="minor"/>
        </p:style>
        <p:txBody>
          <a:bodyPr vert="horz" lIns="45720" tIns="45720" rIns="45720" bIns="45720" rtlCol="0" anchor="t" anchorCtr="0">
            <a:normAutofit/>
            <a:scene3d>
              <a:camera prst="orthographicFront"/>
              <a:lightRig rig="threePt" dir="t"/>
            </a:scene3d>
            <a:sp3d extrusionH="25400"/>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457200" y="6521824"/>
            <a:ext cx="2133600" cy="259976"/>
          </a:xfrm>
          <a:prstGeom prst="rect">
            <a:avLst/>
          </a:prstGeom>
        </p:spPr>
        <p:txBody>
          <a:bodyPr vert="horz" lIns="91440" tIns="45720" rIns="91440" bIns="45720" rtlCol="0" anchor="ctr"/>
          <a:lstStyle>
            <a:lvl1pPr algn="l">
              <a:defRPr sz="1100">
                <a:solidFill>
                  <a:schemeClr val="tx1">
                    <a:tint val="75000"/>
                  </a:schemeClr>
                </a:solidFill>
              </a:defRPr>
            </a:lvl1pPr>
          </a:lstStyle>
          <a:p>
            <a:fld id="{2B76A05E-13CC-4D8D-8C18-087C8EABDD89}" type="datetime1">
              <a:rPr/>
              <a:pPr/>
              <a:t>3/5/2008</a:t>
            </a:fld>
            <a:endParaRPr dirty="0"/>
          </a:p>
        </p:txBody>
      </p:sp>
      <p:sp>
        <p:nvSpPr>
          <p:cNvPr id="5" name="Footer Placeholder 4"/>
          <p:cNvSpPr>
            <a:spLocks noGrp="1"/>
          </p:cNvSpPr>
          <p:nvPr>
            <p:ph type="ftr" sz="quarter" idx="3"/>
          </p:nvPr>
        </p:nvSpPr>
        <p:spPr>
          <a:xfrm>
            <a:off x="3124200" y="6521824"/>
            <a:ext cx="2895600" cy="259976"/>
          </a:xfrm>
          <a:prstGeom prst="rect">
            <a:avLst/>
          </a:prstGeom>
        </p:spPr>
        <p:txBody>
          <a:bodyPr vert="horz" lIns="91440" tIns="45720" rIns="91440" bIns="45720" rtlCol="0" anchor="ctr"/>
          <a:lstStyle>
            <a:lvl1pPr algn="ctr">
              <a:defRPr sz="1100">
                <a:solidFill>
                  <a:schemeClr val="tx1">
                    <a:tint val="75000"/>
                  </a:schemeClr>
                </a:solidFill>
              </a:defRPr>
            </a:lvl1pPr>
          </a:lstStyle>
          <a:p>
            <a:endParaRPr dirty="0"/>
          </a:p>
        </p:txBody>
      </p:sp>
      <p:sp>
        <p:nvSpPr>
          <p:cNvPr id="6" name="Slide Number Placeholder 5"/>
          <p:cNvSpPr>
            <a:spLocks noGrp="1"/>
          </p:cNvSpPr>
          <p:nvPr>
            <p:ph type="sldNum" sz="quarter" idx="4"/>
          </p:nvPr>
        </p:nvSpPr>
        <p:spPr>
          <a:xfrm>
            <a:off x="6553200" y="6521824"/>
            <a:ext cx="2133600" cy="259976"/>
          </a:xfrm>
          <a:prstGeom prst="rect">
            <a:avLst/>
          </a:prstGeom>
        </p:spPr>
        <p:txBody>
          <a:bodyPr vert="horz" lIns="91440" tIns="45720" rIns="91440" bIns="45720" rtlCol="0" anchor="ctr"/>
          <a:lstStyle>
            <a:lvl1pPr algn="r">
              <a:defRPr sz="1100">
                <a:solidFill>
                  <a:schemeClr val="tx1">
                    <a:tint val="75000"/>
                  </a:schemeClr>
                </a:solidFill>
              </a:defRPr>
            </a:lvl1pPr>
          </a:lstStyle>
          <a:p>
            <a:fld id="{A4A21382-D60C-42BF-80B2-71C971838E6F}" type="slidenum">
              <a:rPr/>
              <a:pPr/>
              <a:t>‹Nº›</a:t>
            </a:fld>
            <a:endParaRPr dirty="0"/>
          </a:p>
        </p:txBody>
      </p:sp>
      <p:sp>
        <p:nvSpPr>
          <p:cNvPr id="59" name="Oval 58"/>
          <p:cNvSpPr/>
          <p:nvPr/>
        </p:nvSpPr>
        <p:spPr>
          <a:xfrm>
            <a:off x="685800" y="152400"/>
            <a:ext cx="914400" cy="9144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2" name="Oval 61"/>
          <p:cNvSpPr/>
          <p:nvPr/>
        </p:nvSpPr>
        <p:spPr>
          <a:xfrm>
            <a:off x="381000" y="1206500"/>
            <a:ext cx="457200" cy="457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3" name="Oval 62"/>
          <p:cNvSpPr/>
          <p:nvPr/>
        </p:nvSpPr>
        <p:spPr>
          <a:xfrm>
            <a:off x="685800" y="914400"/>
            <a:ext cx="355600" cy="3556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4" name="Oval 63"/>
          <p:cNvSpPr/>
          <p:nvPr/>
        </p:nvSpPr>
        <p:spPr>
          <a:xfrm>
            <a:off x="647700" y="11430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5" name="Oval 64"/>
          <p:cNvSpPr/>
          <p:nvPr/>
        </p:nvSpPr>
        <p:spPr>
          <a:xfrm>
            <a:off x="457200" y="0"/>
            <a:ext cx="762000" cy="762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6" name="Oval 65"/>
          <p:cNvSpPr/>
          <p:nvPr/>
        </p:nvSpPr>
        <p:spPr>
          <a:xfrm>
            <a:off x="1714500" y="0"/>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67" name="Oval 66"/>
          <p:cNvSpPr/>
          <p:nvPr/>
        </p:nvSpPr>
        <p:spPr>
          <a:xfrm>
            <a:off x="1676400" y="228600"/>
            <a:ext cx="431800" cy="4318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8" name="Oval 67"/>
          <p:cNvSpPr/>
          <p:nvPr/>
        </p:nvSpPr>
        <p:spPr>
          <a:xfrm>
            <a:off x="2019300" y="304800"/>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69" name="Oval 68"/>
          <p:cNvSpPr/>
          <p:nvPr/>
        </p:nvSpPr>
        <p:spPr>
          <a:xfrm>
            <a:off x="1028700" y="15240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0" name="Oval 69"/>
          <p:cNvSpPr/>
          <p:nvPr/>
        </p:nvSpPr>
        <p:spPr>
          <a:xfrm>
            <a:off x="889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1" name="Oval 70"/>
          <p:cNvSpPr/>
          <p:nvPr/>
        </p:nvSpPr>
        <p:spPr>
          <a:xfrm>
            <a:off x="914400" y="1752600"/>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2" name="Oval 71"/>
          <p:cNvSpPr/>
          <p:nvPr/>
        </p:nvSpPr>
        <p:spPr>
          <a:xfrm>
            <a:off x="0" y="12446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3" name="Oval 72"/>
          <p:cNvSpPr/>
          <p:nvPr/>
        </p:nvSpPr>
        <p:spPr>
          <a:xfrm>
            <a:off x="152400" y="1092200"/>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74" name="Oval 73"/>
          <p:cNvSpPr/>
          <p:nvPr/>
        </p:nvSpPr>
        <p:spPr>
          <a:xfrm>
            <a:off x="304800" y="10668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77" name="Oval 76"/>
          <p:cNvSpPr/>
          <p:nvPr/>
        </p:nvSpPr>
        <p:spPr>
          <a:xfrm rot="6197586" flipV="1">
            <a:off x="7932464" y="5568366"/>
            <a:ext cx="914400" cy="914400"/>
          </a:xfrm>
          <a:prstGeom prst="ellipse">
            <a:avLst/>
          </a:prstGeom>
          <a:solidFill>
            <a:schemeClr val="tx2">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0" name="Oval 79"/>
          <p:cNvSpPr/>
          <p:nvPr/>
        </p:nvSpPr>
        <p:spPr>
          <a:xfrm rot="6197586" flipV="1">
            <a:off x="8633992" y="4734233"/>
            <a:ext cx="457200" cy="457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1" name="Oval 80"/>
          <p:cNvSpPr/>
          <p:nvPr/>
        </p:nvSpPr>
        <p:spPr>
          <a:xfrm rot="6197586" flipV="1">
            <a:off x="8292676" y="4953384"/>
            <a:ext cx="355600" cy="3556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2" name="Oval 81"/>
          <p:cNvSpPr/>
          <p:nvPr/>
        </p:nvSpPr>
        <p:spPr>
          <a:xfrm rot="6197586" flipV="1">
            <a:off x="8514131" y="4976607"/>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3" name="Oval 82"/>
          <p:cNvSpPr/>
          <p:nvPr/>
        </p:nvSpPr>
        <p:spPr>
          <a:xfrm rot="6197586" flipV="1">
            <a:off x="7856272" y="5295370"/>
            <a:ext cx="762000" cy="762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4" name="Oval 83"/>
          <p:cNvSpPr/>
          <p:nvPr/>
        </p:nvSpPr>
        <p:spPr>
          <a:xfrm rot="6197586" flipV="1">
            <a:off x="199818" y="5914818"/>
            <a:ext cx="216774" cy="216774"/>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5" name="Oval 84"/>
          <p:cNvSpPr/>
          <p:nvPr/>
        </p:nvSpPr>
        <p:spPr>
          <a:xfrm rot="6197586" flipV="1">
            <a:off x="7387699" y="5767494"/>
            <a:ext cx="431800" cy="4318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6" name="Oval 85"/>
          <p:cNvSpPr/>
          <p:nvPr/>
        </p:nvSpPr>
        <p:spPr>
          <a:xfrm rot="6197586" flipV="1">
            <a:off x="7412357" y="6095509"/>
            <a:ext cx="203200" cy="2032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87" name="Oval 86"/>
          <p:cNvSpPr/>
          <p:nvPr/>
        </p:nvSpPr>
        <p:spPr>
          <a:xfrm rot="6197586" flipV="1">
            <a:off x="7638907" y="6462226"/>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8" name="Oval 87"/>
          <p:cNvSpPr/>
          <p:nvPr/>
        </p:nvSpPr>
        <p:spPr>
          <a:xfrm rot="6197586" flipV="1">
            <a:off x="8607584" y="4384300"/>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89" name="Oval 88"/>
          <p:cNvSpPr/>
          <p:nvPr/>
        </p:nvSpPr>
        <p:spPr>
          <a:xfrm rot="6197586" flipV="1">
            <a:off x="7887663" y="6403551"/>
            <a:ext cx="203200" cy="2032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0" name="Oval 89"/>
          <p:cNvSpPr/>
          <p:nvPr/>
        </p:nvSpPr>
        <p:spPr>
          <a:xfrm rot="6197586" flipV="1">
            <a:off x="8801061" y="4338664"/>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1" name="Oval 90"/>
          <p:cNvSpPr/>
          <p:nvPr/>
        </p:nvSpPr>
        <p:spPr>
          <a:xfrm rot="6197586" flipV="1">
            <a:off x="8617702" y="4451939"/>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2" name="Oval 91"/>
          <p:cNvSpPr/>
          <p:nvPr/>
        </p:nvSpPr>
        <p:spPr>
          <a:xfrm rot="6197586" flipV="1">
            <a:off x="8557941" y="4594415"/>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5" name="Oval 94"/>
          <p:cNvSpPr/>
          <p:nvPr/>
        </p:nvSpPr>
        <p:spPr>
          <a:xfrm rot="6197586" flipV="1">
            <a:off x="243115" y="6241508"/>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
        <p:nvSpPr>
          <p:cNvPr id="96" name="Oval 95"/>
          <p:cNvSpPr/>
          <p:nvPr/>
        </p:nvSpPr>
        <p:spPr>
          <a:xfrm rot="6197586" flipV="1">
            <a:off x="436592" y="6195872"/>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7" name="Oval 96"/>
          <p:cNvSpPr/>
          <p:nvPr/>
        </p:nvSpPr>
        <p:spPr>
          <a:xfrm rot="6197586" flipV="1">
            <a:off x="253233" y="6309147"/>
            <a:ext cx="127000" cy="127000"/>
          </a:xfrm>
          <a:prstGeom prst="ellipse">
            <a:avLst/>
          </a:prstGeom>
          <a:gradFill>
            <a:gsLst>
              <a:gs pos="0">
                <a:schemeClr val="accent1">
                  <a:tint val="66000"/>
                  <a:satMod val="160000"/>
                  <a:alpha val="60000"/>
                </a:schemeClr>
              </a:gs>
              <a:gs pos="50000">
                <a:schemeClr val="accent1">
                  <a:tint val="44500"/>
                  <a:satMod val="160000"/>
                  <a:alpha val="60000"/>
                </a:schemeClr>
              </a:gs>
              <a:gs pos="100000">
                <a:schemeClr val="accent1">
                  <a:tint val="23500"/>
                  <a:satMod val="160000"/>
                  <a:alpha val="6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dirty="0">
              <a:solidFill>
                <a:schemeClr val="lt1"/>
              </a:solidFill>
              <a:latin typeface="+mn-lt"/>
              <a:ea typeface="+mn-ea"/>
              <a:cs typeface="+mn-cs"/>
            </a:endParaRPr>
          </a:p>
        </p:txBody>
      </p:sp>
      <p:sp>
        <p:nvSpPr>
          <p:cNvPr id="98" name="Oval 97"/>
          <p:cNvSpPr/>
          <p:nvPr/>
        </p:nvSpPr>
        <p:spPr>
          <a:xfrm rot="6197586" flipV="1">
            <a:off x="193472" y="6451623"/>
            <a:ext cx="127000" cy="127000"/>
          </a:xfrm>
          <a:prstGeom prst="ellipse">
            <a:avLst/>
          </a:prstGeom>
          <a:solidFill>
            <a:schemeClr val="tx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p>
        </p:txBody>
      </p:sp>
    </p:spTree>
  </p:cSld>
  <p:clrMap bg1="dk1" tx1="lt1" bg2="dk2" tx2="lt2" accent1="accent1" accent2="accent2" accent3="accent3" accent4="accent4" accent5="accent5" accent6="accent6" hlink="hlink" folHlink="folHlink"/>
  <p:sldLayoutIdLst>
    <p:sldLayoutId id="2147483649" r:id="rId1"/>
    <p:sldLayoutId id="2147483660" r:id="rId2"/>
    <p:sldLayoutId id="2147483651" r:id="rId3"/>
    <p:sldLayoutId id="2147483652" r:id="rId4"/>
    <p:sldLayoutId id="2147483653" r:id="rId5"/>
    <p:sldLayoutId id="2147483654" r:id="rId6"/>
    <p:sldLayoutId id="2147483655" r:id="rId7"/>
    <p:sldLayoutId id="2147483656" r:id="rId8"/>
    <p:sldLayoutId id="2147483657" r:id="rId9"/>
    <p:sldLayoutId id="2147483661" r:id="rId10"/>
    <p:sldLayoutId id="2147483662" r:id="rId11"/>
    <p:sldLayoutId id="2147483658" r:id="rId12"/>
    <p:sldLayoutId id="2147483659" r:id="rId13"/>
  </p:sldLayoutIdLst>
  <p:hf sldNum="0" hdr="0" ftr="0" dt="0"/>
  <p:txStyles>
    <p:titleStyle>
      <a:lvl1pPr algn="l" defTabSz="914400" rtl="0" eaLnBrk="1" latinLnBrk="0" hangingPunct="1">
        <a:spcBef>
          <a:spcPct val="0"/>
        </a:spcBef>
        <a:buNone/>
        <a:defRPr sz="4000" kern="1200" spc="200" baseline="0">
          <a:solidFill>
            <a:schemeClr val="tx1"/>
          </a:solidFill>
          <a:effectLst/>
          <a:latin typeface="+mj-lt"/>
          <a:ea typeface="+mj-ea"/>
          <a:cs typeface="+mj-cs"/>
        </a:defRPr>
      </a:lvl1pPr>
    </p:titleStyle>
    <p:bodyStyle>
      <a:lvl1pPr marL="228600" indent="-228600" algn="l" defTabSz="914400" rtl="0" eaLnBrk="1" latinLnBrk="0" hangingPunct="1">
        <a:spcBef>
          <a:spcPts val="18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1pPr>
      <a:lvl2pPr marL="514350"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2pPr>
      <a:lvl3pPr marL="806450" indent="-228600" algn="l" defTabSz="914400" rtl="0" eaLnBrk="1" latinLnBrk="0" hangingPunct="1">
        <a:spcBef>
          <a:spcPts val="1000"/>
        </a:spcBef>
        <a:buFont typeface="Wingdings" pitchFamily="2" charset="2"/>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3pPr>
      <a:lvl4pPr marL="1089025" indent="-228600" algn="l" defTabSz="914400" rtl="0" eaLnBrk="1" latinLnBrk="0" hangingPunct="1">
        <a:spcBef>
          <a:spcPts val="1000"/>
        </a:spcBef>
        <a:buFont typeface="Arial" pitchFamily="34" charset="0"/>
        <a:buChar char="•"/>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4pPr>
      <a:lvl5pPr marL="1371600" indent="-228600" algn="l" defTabSz="914400" rtl="0" eaLnBrk="1" latinLnBrk="0" hangingPunct="1">
        <a:spcBef>
          <a:spcPts val="1000"/>
        </a:spcBef>
        <a:buFont typeface="Wingdings" pitchFamily="2" charset="2"/>
        <a:buChar char="l"/>
        <a:defRPr sz="1800" kern="1200">
          <a:solidFill>
            <a:schemeClr val="tx1"/>
          </a:solidFill>
          <a:effectLst>
            <a:outerShdw blurRad="76200" sx="101000" sy="101000" algn="ctr" rotWithShape="0">
              <a:schemeClr val="tx1">
                <a:lumMod val="85000"/>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28662" y="714356"/>
            <a:ext cx="7086600" cy="989023"/>
          </a:xfrm>
        </p:spPr>
        <p:txBody>
          <a:bodyPr>
            <a:noAutofit/>
          </a:bodyPr>
          <a:lstStyle/>
          <a:p>
            <a:pPr algn="ctr"/>
            <a:r>
              <a:rPr lang="es-ES" sz="1800" dirty="0" smtClean="0"/>
              <a:t/>
            </a:r>
            <a:br>
              <a:rPr lang="es-ES" sz="1800" dirty="0" smtClean="0"/>
            </a:br>
            <a:r>
              <a:rPr lang="es-ES" sz="1800" dirty="0" smtClean="0"/>
              <a:t/>
            </a:r>
            <a:br>
              <a:rPr lang="es-ES" sz="1800" dirty="0" smtClean="0"/>
            </a:br>
            <a:r>
              <a:rPr lang="es-ES" sz="2400" dirty="0" smtClean="0"/>
              <a:t>PROGRAMA DE EXPERTO EN PROCESOS ELEARNING</a:t>
            </a:r>
            <a:br>
              <a:rPr lang="es-ES" sz="2400" dirty="0" smtClean="0"/>
            </a:br>
            <a:r>
              <a:rPr lang="es-ES" sz="2400" dirty="0" smtClean="0"/>
              <a:t> </a:t>
            </a:r>
            <a:r>
              <a:rPr lang="es-ES" sz="2400" dirty="0" smtClean="0"/>
              <a:t>Presentación </a:t>
            </a:r>
            <a:r>
              <a:rPr lang="es-ES" sz="2400" dirty="0" smtClean="0"/>
              <a:t>del Proyecto de  Grado  </a:t>
            </a:r>
            <a:br>
              <a:rPr lang="es-ES" sz="2400" dirty="0" smtClean="0"/>
            </a:br>
            <a:r>
              <a:rPr lang="es-ES" sz="2400" dirty="0" smtClean="0"/>
              <a:t>Junio 2010</a:t>
            </a:r>
            <a:r>
              <a:rPr lang="es-ES" sz="1800" dirty="0" smtClean="0"/>
              <a:t/>
            </a:r>
            <a:br>
              <a:rPr lang="es-ES" sz="1800" dirty="0" smtClean="0"/>
            </a:br>
            <a:endParaRPr lang="es-ES" sz="1800" dirty="0"/>
          </a:p>
        </p:txBody>
      </p:sp>
      <p:sp>
        <p:nvSpPr>
          <p:cNvPr id="3" name="2 Subtítulo"/>
          <p:cNvSpPr>
            <a:spLocks noGrp="1"/>
          </p:cNvSpPr>
          <p:nvPr>
            <p:ph type="subTitle" idx="1"/>
          </p:nvPr>
        </p:nvSpPr>
        <p:spPr>
          <a:xfrm>
            <a:off x="2357422" y="2143116"/>
            <a:ext cx="6215106" cy="3643338"/>
          </a:xfrm>
        </p:spPr>
        <p:style>
          <a:lnRef idx="1">
            <a:schemeClr val="accent5"/>
          </a:lnRef>
          <a:fillRef idx="2">
            <a:schemeClr val="accent5"/>
          </a:fillRef>
          <a:effectRef idx="1">
            <a:schemeClr val="accent5"/>
          </a:effectRef>
          <a:fontRef idx="minor">
            <a:schemeClr val="dk1"/>
          </a:fontRef>
        </p:style>
        <p:txBody>
          <a:bodyPr>
            <a:noAutofit/>
          </a:bodyPr>
          <a:lstStyle/>
          <a:p>
            <a:pPr>
              <a:spcBef>
                <a:spcPts val="0"/>
              </a:spcBef>
            </a:pPr>
            <a:endParaRPr lang="es-EC" sz="2800" dirty="0" smtClean="0">
              <a:solidFill>
                <a:schemeClr val="tx1"/>
              </a:solidFill>
            </a:endParaRPr>
          </a:p>
          <a:p>
            <a:pPr>
              <a:spcBef>
                <a:spcPts val="0"/>
              </a:spcBef>
            </a:pPr>
            <a:r>
              <a:rPr lang="es-EC" sz="2800" dirty="0" smtClean="0">
                <a:solidFill>
                  <a:schemeClr val="tx1"/>
                </a:solidFill>
              </a:rPr>
              <a:t>Planteamiento de apoyo virtual en los procesos presenciales de aprendizaje  de la Universidad Internacional del Ecuador</a:t>
            </a:r>
          </a:p>
          <a:p>
            <a:endParaRPr lang="es-ES" sz="2800" dirty="0">
              <a:solidFill>
                <a:schemeClr val="tx1"/>
              </a:solidFill>
            </a:endParaRPr>
          </a:p>
        </p:txBody>
      </p:sp>
      <p:pic>
        <p:nvPicPr>
          <p:cNvPr id="4" name="3 Imagen" descr="FATLA.jpg"/>
          <p:cNvPicPr>
            <a:picLocks noChangeAspect="1"/>
          </p:cNvPicPr>
          <p:nvPr/>
        </p:nvPicPr>
        <p:blipFill>
          <a:blip r:embed="rId2" cstate="email"/>
          <a:srcRect/>
          <a:stretch>
            <a:fillRect/>
          </a:stretch>
        </p:blipFill>
        <p:spPr>
          <a:xfrm>
            <a:off x="0" y="0"/>
            <a:ext cx="9144000" cy="62462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to="" calcmode="lin" valueType="num">
                                      <p:cBhvr>
                                        <p:cTn id="12" dur="1" fill="hold"/>
                                        <p:tgtEl>
                                          <p:spTgt spid="3">
                                            <p:bg/>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to="" calcmode="lin" valueType="num">
                                      <p:cBhvr>
                                        <p:cTn id="17"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14282" y="714356"/>
            <a:ext cx="928694" cy="2571768"/>
          </a:xfrm>
        </p:spPr>
        <p:txBody>
          <a:bodyPr vert="vert270"/>
          <a:lstStyle/>
          <a:p>
            <a:r>
              <a:rPr lang="es-ES" dirty="0" smtClean="0"/>
              <a:t>B-</a:t>
            </a:r>
            <a:r>
              <a:rPr lang="es-ES" dirty="0" err="1" smtClean="0"/>
              <a:t>learning</a:t>
            </a:r>
            <a:endParaRPr lang="es-ES" dirty="0"/>
          </a:p>
        </p:txBody>
      </p:sp>
      <p:sp>
        <p:nvSpPr>
          <p:cNvPr id="18" name="17 Rectángulo"/>
          <p:cNvSpPr/>
          <p:nvPr/>
        </p:nvSpPr>
        <p:spPr>
          <a:xfrm>
            <a:off x="5143504" y="428604"/>
            <a:ext cx="3786214" cy="769441"/>
          </a:xfrm>
          <a:prstGeom prst="rect">
            <a:avLst/>
          </a:prstGeom>
        </p:spPr>
        <p:txBody>
          <a:bodyPr wrap="square">
            <a:spAutoFit/>
          </a:bodyPr>
          <a:lstStyle/>
          <a:p>
            <a:pPr algn="ctr"/>
            <a:r>
              <a:rPr lang="es-VE" sz="2000" b="1" dirty="0" smtClean="0">
                <a:effectLst>
                  <a:outerShdw blurRad="38100" dist="38100" dir="2700000" algn="tl">
                    <a:srgbClr val="000000">
                      <a:alpha val="43137"/>
                    </a:srgbClr>
                  </a:outerShdw>
                </a:effectLst>
              </a:rPr>
              <a:t>Propuesta educativa creativa</a:t>
            </a:r>
          </a:p>
          <a:p>
            <a:pPr algn="ctr"/>
            <a:r>
              <a:rPr lang="es-VE" sz="2000" b="1" dirty="0" smtClean="0">
                <a:effectLst>
                  <a:outerShdw blurRad="38100" dist="38100" dir="2700000" algn="tl">
                    <a:srgbClr val="000000">
                      <a:alpha val="43137"/>
                    </a:srgbClr>
                  </a:outerShdw>
                </a:effectLst>
              </a:rPr>
              <a:t> no convencional</a:t>
            </a:r>
            <a:r>
              <a:rPr lang="es-VE" sz="2400" b="1" dirty="0" smtClean="0">
                <a:effectLst>
                  <a:outerShdw blurRad="38100" dist="38100" dir="2700000" algn="tl">
                    <a:srgbClr val="000000">
                      <a:alpha val="43137"/>
                    </a:srgbClr>
                  </a:outerShdw>
                </a:effectLst>
              </a:rPr>
              <a:t> </a:t>
            </a:r>
            <a:endParaRPr lang="es-VE" sz="2400" b="1" dirty="0">
              <a:effectLst>
                <a:outerShdw blurRad="38100" dist="38100" dir="2700000" algn="tl">
                  <a:srgbClr val="000000">
                    <a:alpha val="43137"/>
                  </a:srgbClr>
                </a:outerShdw>
              </a:effectLst>
            </a:endParaRPr>
          </a:p>
        </p:txBody>
      </p:sp>
      <p:sp>
        <p:nvSpPr>
          <p:cNvPr id="20" name="19 Rectángulo"/>
          <p:cNvSpPr/>
          <p:nvPr/>
        </p:nvSpPr>
        <p:spPr>
          <a:xfrm>
            <a:off x="6286512" y="3071810"/>
            <a:ext cx="2857488" cy="1323439"/>
          </a:xfrm>
          <a:prstGeom prst="rect">
            <a:avLst/>
          </a:prstGeom>
        </p:spPr>
        <p:txBody>
          <a:bodyPr wrap="square">
            <a:spAutoFit/>
          </a:bodyPr>
          <a:lstStyle/>
          <a:p>
            <a:pPr algn="ctr"/>
            <a:r>
              <a:rPr lang="es-VE" sz="2000" b="1" dirty="0" smtClean="0">
                <a:effectLst>
                  <a:outerShdw blurRad="38100" dist="38100" dir="2700000" algn="tl">
                    <a:srgbClr val="000000">
                      <a:alpha val="43137"/>
                    </a:srgbClr>
                  </a:outerShdw>
                </a:effectLst>
              </a:rPr>
              <a:t>Estructura académica de una aula virtual con la metodología PACIE </a:t>
            </a:r>
            <a:endParaRPr lang="es-VE" sz="2000" b="1" dirty="0">
              <a:effectLst>
                <a:outerShdw blurRad="38100" dist="38100" dir="2700000" algn="tl">
                  <a:srgbClr val="000000">
                    <a:alpha val="43137"/>
                  </a:srgbClr>
                </a:outerShdw>
              </a:effectLst>
            </a:endParaRPr>
          </a:p>
        </p:txBody>
      </p:sp>
      <p:sp>
        <p:nvSpPr>
          <p:cNvPr id="22" name="21 Rectángulo"/>
          <p:cNvSpPr/>
          <p:nvPr/>
        </p:nvSpPr>
        <p:spPr>
          <a:xfrm>
            <a:off x="3643306" y="5357826"/>
            <a:ext cx="3071802" cy="1015663"/>
          </a:xfrm>
          <a:prstGeom prst="rect">
            <a:avLst/>
          </a:prstGeom>
        </p:spPr>
        <p:txBody>
          <a:bodyPr wrap="square">
            <a:spAutoFit/>
          </a:bodyPr>
          <a:lstStyle/>
          <a:p>
            <a:pPr algn="ctr"/>
            <a:r>
              <a:rPr lang="es-VE" sz="2000" b="1" dirty="0" smtClean="0">
                <a:effectLst>
                  <a:outerShdw blurRad="38100" dist="38100" dir="2700000" algn="tl">
                    <a:srgbClr val="000000">
                      <a:alpha val="43137"/>
                    </a:srgbClr>
                  </a:outerShdw>
                </a:effectLst>
              </a:rPr>
              <a:t>La actividad virtual </a:t>
            </a:r>
          </a:p>
          <a:p>
            <a:pPr algn="ctr"/>
            <a:r>
              <a:rPr lang="es-VE" sz="2000" b="1" dirty="0" smtClean="0">
                <a:effectLst>
                  <a:outerShdw blurRad="38100" dist="38100" dir="2700000" algn="tl">
                    <a:srgbClr val="000000">
                      <a:alpha val="43137"/>
                    </a:srgbClr>
                  </a:outerShdw>
                </a:effectLst>
              </a:rPr>
              <a:t>con validación académica. </a:t>
            </a:r>
            <a:endParaRPr lang="es-VE" sz="2000" b="1" dirty="0">
              <a:effectLst>
                <a:outerShdw blurRad="38100" dist="38100" dir="2700000" algn="tl">
                  <a:srgbClr val="000000">
                    <a:alpha val="43137"/>
                  </a:srgbClr>
                </a:outerShdw>
              </a:effectLst>
            </a:endParaRPr>
          </a:p>
        </p:txBody>
      </p:sp>
      <p:sp>
        <p:nvSpPr>
          <p:cNvPr id="23" name="22 Rectángulo"/>
          <p:cNvSpPr/>
          <p:nvPr/>
        </p:nvSpPr>
        <p:spPr>
          <a:xfrm>
            <a:off x="0" y="4286256"/>
            <a:ext cx="3357554" cy="1323439"/>
          </a:xfrm>
          <a:prstGeom prst="rect">
            <a:avLst/>
          </a:prstGeom>
        </p:spPr>
        <p:txBody>
          <a:bodyPr wrap="square">
            <a:spAutoFit/>
          </a:bodyPr>
          <a:lstStyle/>
          <a:p>
            <a:pPr algn="ctr"/>
            <a:r>
              <a:rPr lang="es-VE" sz="2000" b="1" dirty="0" smtClean="0">
                <a:effectLst>
                  <a:outerShdw blurRad="38100" dist="38100" dir="2700000" algn="tl">
                    <a:srgbClr val="000000">
                      <a:alpha val="43137"/>
                    </a:srgbClr>
                  </a:outerShdw>
                </a:effectLst>
              </a:rPr>
              <a:t>Identificar los errores frecuentes que se hacen  en estos procesos de integración virtual.</a:t>
            </a:r>
            <a:endParaRPr lang="es-VE" sz="2000" b="1" dirty="0">
              <a:effectLst>
                <a:outerShdw blurRad="38100" dist="38100" dir="2700000" algn="tl">
                  <a:srgbClr val="000000">
                    <a:alpha val="43137"/>
                  </a:srgbClr>
                </a:outerShdw>
              </a:effectLst>
            </a:endParaRPr>
          </a:p>
        </p:txBody>
      </p:sp>
      <p:sp>
        <p:nvSpPr>
          <p:cNvPr id="25" name="24 Rectángulo"/>
          <p:cNvSpPr/>
          <p:nvPr/>
        </p:nvSpPr>
        <p:spPr>
          <a:xfrm>
            <a:off x="1071538" y="357166"/>
            <a:ext cx="2214562" cy="1631216"/>
          </a:xfrm>
          <a:prstGeom prst="rect">
            <a:avLst/>
          </a:prstGeom>
        </p:spPr>
        <p:txBody>
          <a:bodyPr wrap="square">
            <a:spAutoFit/>
          </a:bodyPr>
          <a:lstStyle/>
          <a:p>
            <a:pPr algn="ctr"/>
            <a:r>
              <a:rPr lang="es-VE" sz="2000" b="1" dirty="0" smtClean="0">
                <a:effectLst>
                  <a:outerShdw blurRad="38100" dist="38100" dir="2700000" algn="tl">
                    <a:srgbClr val="000000">
                      <a:alpha val="43137"/>
                    </a:srgbClr>
                  </a:outerShdw>
                </a:effectLst>
              </a:rPr>
              <a:t>Los contenidos deben tener una secuencia alternada en  los contenidos.</a:t>
            </a:r>
            <a:endParaRPr lang="es-VE" sz="2000" b="1" dirty="0">
              <a:effectLst>
                <a:outerShdw blurRad="38100" dist="38100" dir="2700000" algn="tl">
                  <a:srgbClr val="000000">
                    <a:alpha val="43137"/>
                  </a:srgbClr>
                </a:outerShdw>
              </a:effectLst>
            </a:endParaRPr>
          </a:p>
        </p:txBody>
      </p:sp>
      <p:sp>
        <p:nvSpPr>
          <p:cNvPr id="26" name="25 Rectángulo"/>
          <p:cNvSpPr/>
          <p:nvPr/>
        </p:nvSpPr>
        <p:spPr>
          <a:xfrm>
            <a:off x="2643174" y="2500306"/>
            <a:ext cx="3429008" cy="1200329"/>
          </a:xfrm>
          <a:prstGeom prst="rect">
            <a:avLst/>
          </a:prstGeom>
        </p:spPr>
        <p:txBody>
          <a:bodyPr wrap="square">
            <a:spAutoFit/>
          </a:bodyPr>
          <a:lstStyle/>
          <a:p>
            <a:pPr algn="ctr"/>
            <a:r>
              <a:rPr lang="es-VE" b="1" dirty="0" smtClean="0">
                <a:latin typeface="Arial Narrow" pitchFamily="34" charset="0"/>
                <a:cs typeface="Arial" pitchFamily="34" charset="0"/>
              </a:rPr>
              <a:t>5 ELEMENTOS NECESARIOS EN LOS PROCESOS DE INTEGRACION DE LA AULAS VIRTUALES A LA CLASES PRESENCIALES </a:t>
            </a:r>
            <a:endParaRPr lang="es-VE" b="1" dirty="0">
              <a:latin typeface="Arial Narrow" pitchFamily="34" charset="0"/>
              <a:cs typeface="Arial" pitchFamily="34" charset="0"/>
            </a:endParaRPr>
          </a:p>
        </p:txBody>
      </p:sp>
      <p:sp>
        <p:nvSpPr>
          <p:cNvPr id="27" name="26 Forma libre"/>
          <p:cNvSpPr/>
          <p:nvPr/>
        </p:nvSpPr>
        <p:spPr>
          <a:xfrm>
            <a:off x="4572000" y="928670"/>
            <a:ext cx="2512291" cy="1611450"/>
          </a:xfrm>
          <a:custGeom>
            <a:avLst/>
            <a:gdLst>
              <a:gd name="connsiteX0" fmla="*/ 0 w 2512291"/>
              <a:gd name="connsiteY0" fmla="*/ 1662546 h 1662546"/>
              <a:gd name="connsiteX1" fmla="*/ 872836 w 2512291"/>
              <a:gd name="connsiteY1" fmla="*/ 0 h 1662546"/>
            </a:gdLst>
            <a:ahLst/>
            <a:cxnLst>
              <a:cxn ang="0">
                <a:pos x="connsiteX0" y="connsiteY0"/>
              </a:cxn>
              <a:cxn ang="0">
                <a:pos x="connsiteX1" y="connsiteY1"/>
              </a:cxn>
            </a:cxnLst>
            <a:rect l="l" t="t" r="r" b="b"/>
            <a:pathLst>
              <a:path w="2512291" h="1662546">
                <a:moveTo>
                  <a:pt x="0" y="1662546"/>
                </a:moveTo>
                <a:cubicBezTo>
                  <a:pt x="1256145" y="1206500"/>
                  <a:pt x="2512291" y="750455"/>
                  <a:pt x="872836" y="0"/>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ES"/>
          </a:p>
        </p:txBody>
      </p:sp>
      <p:sp>
        <p:nvSpPr>
          <p:cNvPr id="30" name="29 Forma libre"/>
          <p:cNvSpPr/>
          <p:nvPr/>
        </p:nvSpPr>
        <p:spPr>
          <a:xfrm>
            <a:off x="2786050" y="3643314"/>
            <a:ext cx="1500198" cy="714380"/>
          </a:xfrm>
          <a:custGeom>
            <a:avLst/>
            <a:gdLst>
              <a:gd name="connsiteX0" fmla="*/ 1339274 w 1339274"/>
              <a:gd name="connsiteY0" fmla="*/ 0 h 858981"/>
              <a:gd name="connsiteX1" fmla="*/ 217055 w 1339274"/>
              <a:gd name="connsiteY1" fmla="*/ 720436 h 858981"/>
              <a:gd name="connsiteX2" fmla="*/ 36946 w 1339274"/>
              <a:gd name="connsiteY2" fmla="*/ 831272 h 858981"/>
            </a:gdLst>
            <a:ahLst/>
            <a:cxnLst>
              <a:cxn ang="0">
                <a:pos x="connsiteX0" y="connsiteY0"/>
              </a:cxn>
              <a:cxn ang="0">
                <a:pos x="connsiteX1" y="connsiteY1"/>
              </a:cxn>
              <a:cxn ang="0">
                <a:pos x="connsiteX2" y="connsiteY2"/>
              </a:cxn>
            </a:cxnLst>
            <a:rect l="l" t="t" r="r" b="b"/>
            <a:pathLst>
              <a:path w="1339274" h="858981">
                <a:moveTo>
                  <a:pt x="1339274" y="0"/>
                </a:moveTo>
                <a:lnTo>
                  <a:pt x="217055" y="720436"/>
                </a:lnTo>
                <a:cubicBezTo>
                  <a:pt x="0" y="858981"/>
                  <a:pt x="18473" y="845126"/>
                  <a:pt x="36946" y="831272"/>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ES"/>
          </a:p>
        </p:txBody>
      </p:sp>
      <p:sp>
        <p:nvSpPr>
          <p:cNvPr id="35" name="34 Forma libre"/>
          <p:cNvSpPr/>
          <p:nvPr/>
        </p:nvSpPr>
        <p:spPr>
          <a:xfrm>
            <a:off x="4357686" y="3643314"/>
            <a:ext cx="907472" cy="1874982"/>
          </a:xfrm>
          <a:custGeom>
            <a:avLst/>
            <a:gdLst>
              <a:gd name="connsiteX0" fmla="*/ 0 w 907472"/>
              <a:gd name="connsiteY0" fmla="*/ 0 h 1874982"/>
              <a:gd name="connsiteX1" fmla="*/ 498764 w 907472"/>
              <a:gd name="connsiteY1" fmla="*/ 1607127 h 1874982"/>
              <a:gd name="connsiteX2" fmla="*/ 845127 w 907472"/>
              <a:gd name="connsiteY2" fmla="*/ 1607127 h 1874982"/>
              <a:gd name="connsiteX3" fmla="*/ 872836 w 907472"/>
              <a:gd name="connsiteY3" fmla="*/ 1731818 h 1874982"/>
            </a:gdLst>
            <a:ahLst/>
            <a:cxnLst>
              <a:cxn ang="0">
                <a:pos x="connsiteX0" y="connsiteY0"/>
              </a:cxn>
              <a:cxn ang="0">
                <a:pos x="connsiteX1" y="connsiteY1"/>
              </a:cxn>
              <a:cxn ang="0">
                <a:pos x="connsiteX2" y="connsiteY2"/>
              </a:cxn>
              <a:cxn ang="0">
                <a:pos x="connsiteX3" y="connsiteY3"/>
              </a:cxn>
            </a:cxnLst>
            <a:rect l="l" t="t" r="r" b="b"/>
            <a:pathLst>
              <a:path w="907472" h="1874982">
                <a:moveTo>
                  <a:pt x="0" y="0"/>
                </a:moveTo>
                <a:cubicBezTo>
                  <a:pt x="178955" y="669636"/>
                  <a:pt x="357910" y="1339273"/>
                  <a:pt x="498764" y="1607127"/>
                </a:cubicBezTo>
                <a:cubicBezTo>
                  <a:pt x="639619" y="1874982"/>
                  <a:pt x="782782" y="1586345"/>
                  <a:pt x="845127" y="1607127"/>
                </a:cubicBezTo>
                <a:cubicBezTo>
                  <a:pt x="907472" y="1627909"/>
                  <a:pt x="890154" y="1679863"/>
                  <a:pt x="872836" y="1731818"/>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ES"/>
          </a:p>
        </p:txBody>
      </p:sp>
      <p:sp>
        <p:nvSpPr>
          <p:cNvPr id="36" name="35 Forma libre"/>
          <p:cNvSpPr/>
          <p:nvPr/>
        </p:nvSpPr>
        <p:spPr>
          <a:xfrm>
            <a:off x="5857884" y="2714620"/>
            <a:ext cx="651164" cy="792018"/>
          </a:xfrm>
          <a:custGeom>
            <a:avLst/>
            <a:gdLst>
              <a:gd name="connsiteX0" fmla="*/ 0 w 651164"/>
              <a:gd name="connsiteY0" fmla="*/ 0 h 792018"/>
              <a:gd name="connsiteX1" fmla="*/ 526473 w 651164"/>
              <a:gd name="connsiteY1" fmla="*/ 678873 h 792018"/>
              <a:gd name="connsiteX2" fmla="*/ 651164 w 651164"/>
              <a:gd name="connsiteY2" fmla="*/ 678873 h 792018"/>
              <a:gd name="connsiteX3" fmla="*/ 651164 w 651164"/>
              <a:gd name="connsiteY3" fmla="*/ 678873 h 792018"/>
              <a:gd name="connsiteX4" fmla="*/ 651164 w 651164"/>
              <a:gd name="connsiteY4" fmla="*/ 678873 h 792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164" h="792018">
                <a:moveTo>
                  <a:pt x="0" y="0"/>
                </a:moveTo>
                <a:cubicBezTo>
                  <a:pt x="208973" y="282864"/>
                  <a:pt x="417946" y="565728"/>
                  <a:pt x="526473" y="678873"/>
                </a:cubicBezTo>
                <a:cubicBezTo>
                  <a:pt x="635000" y="792018"/>
                  <a:pt x="651164" y="678873"/>
                  <a:pt x="651164" y="678873"/>
                </a:cubicBezTo>
                <a:lnTo>
                  <a:pt x="651164" y="678873"/>
                </a:lnTo>
                <a:lnTo>
                  <a:pt x="651164" y="678873"/>
                </a:ln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ES"/>
          </a:p>
        </p:txBody>
      </p:sp>
      <p:sp>
        <p:nvSpPr>
          <p:cNvPr id="15" name="14 Forma libre"/>
          <p:cNvSpPr/>
          <p:nvPr/>
        </p:nvSpPr>
        <p:spPr>
          <a:xfrm>
            <a:off x="3000364" y="285728"/>
            <a:ext cx="1620982" cy="2235201"/>
          </a:xfrm>
          <a:custGeom>
            <a:avLst/>
            <a:gdLst>
              <a:gd name="connsiteX0" fmla="*/ 1620982 w 1620982"/>
              <a:gd name="connsiteY0" fmla="*/ 2235201 h 2235201"/>
              <a:gd name="connsiteX1" fmla="*/ 235527 w 1620982"/>
              <a:gd name="connsiteY1" fmla="*/ 323273 h 2235201"/>
              <a:gd name="connsiteX2" fmla="*/ 207818 w 1620982"/>
              <a:gd name="connsiteY2" fmla="*/ 295564 h 2235201"/>
            </a:gdLst>
            <a:ahLst/>
            <a:cxnLst>
              <a:cxn ang="0">
                <a:pos x="connsiteX0" y="connsiteY0"/>
              </a:cxn>
              <a:cxn ang="0">
                <a:pos x="connsiteX1" y="connsiteY1"/>
              </a:cxn>
              <a:cxn ang="0">
                <a:pos x="connsiteX2" y="connsiteY2"/>
              </a:cxn>
            </a:cxnLst>
            <a:rect l="l" t="t" r="r" b="b"/>
            <a:pathLst>
              <a:path w="1620982" h="2235201">
                <a:moveTo>
                  <a:pt x="1620982" y="2235201"/>
                </a:moveTo>
                <a:lnTo>
                  <a:pt x="235527" y="323273"/>
                </a:lnTo>
                <a:cubicBezTo>
                  <a:pt x="0" y="0"/>
                  <a:pt x="103909" y="147782"/>
                  <a:pt x="207818" y="295564"/>
                </a:cubicBezTo>
              </a:path>
            </a:pathLst>
          </a:cu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half" idx="1"/>
          </p:nvPr>
        </p:nvSpPr>
        <p:spPr>
          <a:xfrm>
            <a:off x="0" y="1357298"/>
            <a:ext cx="9144000" cy="5500702"/>
          </a:xfrm>
        </p:spPr>
        <p:style>
          <a:lnRef idx="1">
            <a:schemeClr val="accent2"/>
          </a:lnRef>
          <a:fillRef idx="1003">
            <a:schemeClr val="dk1"/>
          </a:fillRef>
          <a:effectRef idx="1">
            <a:schemeClr val="accent2"/>
          </a:effectRef>
          <a:fontRef idx="minor">
            <a:schemeClr val="dk1"/>
          </a:fontRef>
        </p:style>
        <p:txBody>
          <a:bodyPr>
            <a:noAutofit/>
          </a:bodyPr>
          <a:lstStyle/>
          <a:p>
            <a:pPr marL="0">
              <a:spcBef>
                <a:spcPts val="0"/>
              </a:spcBef>
              <a:buNone/>
            </a:pPr>
            <a:r>
              <a:rPr lang="es-ES" sz="2000" i="1" dirty="0" smtClean="0"/>
              <a:t>Este elemento del C.E.V. otorga presencia institucional  Y  tiene una estructura </a:t>
            </a:r>
            <a:r>
              <a:rPr lang="es-ES" sz="2000" dirty="0" smtClean="0"/>
              <a:t>TECNOLOGÍA  con :</a:t>
            </a:r>
          </a:p>
          <a:p>
            <a:pPr marL="0">
              <a:spcBef>
                <a:spcPts val="0"/>
              </a:spcBef>
            </a:pPr>
            <a:endParaRPr lang="es-ES" sz="2000" dirty="0" smtClean="0"/>
          </a:p>
          <a:p>
            <a:pPr marL="0">
              <a:spcBef>
                <a:spcPts val="0"/>
              </a:spcBef>
            </a:pPr>
            <a:r>
              <a:rPr lang="es-ES" sz="2000" dirty="0" smtClean="0"/>
              <a:t>Registro dominio web: internacional.edu.ec / uide.edu.ec.</a:t>
            </a:r>
          </a:p>
          <a:p>
            <a:pPr marL="0">
              <a:spcBef>
                <a:spcPts val="0"/>
              </a:spcBef>
              <a:buNone/>
            </a:pPr>
            <a:r>
              <a:rPr lang="es-ES" sz="2000" dirty="0" smtClean="0"/>
              <a:t>La UIDE tiene este registro con ‘mic.ec’</a:t>
            </a:r>
          </a:p>
          <a:p>
            <a:pPr marL="0" lvl="0">
              <a:spcBef>
                <a:spcPts val="0"/>
              </a:spcBef>
            </a:pPr>
            <a:r>
              <a:rPr lang="es-ES" sz="2000" dirty="0" smtClean="0"/>
              <a:t>Servidor propio  para Elearning  HP modelo DL 360</a:t>
            </a:r>
          </a:p>
          <a:p>
            <a:pPr marL="0" lvl="0">
              <a:spcBef>
                <a:spcPts val="0"/>
              </a:spcBef>
            </a:pPr>
            <a:r>
              <a:rPr lang="es-ES" sz="2000" dirty="0" smtClean="0"/>
              <a:t>Plataforma MOODLE </a:t>
            </a:r>
          </a:p>
          <a:p>
            <a:pPr marL="0" lvl="0">
              <a:spcBef>
                <a:spcPts val="0"/>
              </a:spcBef>
            </a:pPr>
            <a:r>
              <a:rPr lang="es-ES" sz="2000" dirty="0" smtClean="0"/>
              <a:t>Banda de transferencia 6 MB (tasa de transferencia /seg) </a:t>
            </a:r>
          </a:p>
          <a:p>
            <a:pPr marL="0" lvl="0">
              <a:spcBef>
                <a:spcPts val="0"/>
              </a:spcBef>
            </a:pPr>
            <a:r>
              <a:rPr lang="es-ES" sz="2000" dirty="0" smtClean="0"/>
              <a:t>Sistema de pago electrónico: Convenio  con </a:t>
            </a:r>
            <a:r>
              <a:rPr lang="es-ES" sz="2000" dirty="0" err="1" smtClean="0"/>
              <a:t>Diners</a:t>
            </a:r>
            <a:r>
              <a:rPr lang="es-ES" sz="2000" dirty="0" smtClean="0"/>
              <a:t> </a:t>
            </a:r>
          </a:p>
          <a:p>
            <a:pPr marL="0" algn="just">
              <a:spcBef>
                <a:spcPts val="0"/>
              </a:spcBef>
              <a:buNone/>
            </a:pPr>
            <a:endParaRPr lang="es-ES" sz="2000" dirty="0" smtClean="0"/>
          </a:p>
        </p:txBody>
      </p:sp>
      <p:sp>
        <p:nvSpPr>
          <p:cNvPr id="4" name="3 Título"/>
          <p:cNvSpPr>
            <a:spLocks noGrp="1"/>
          </p:cNvSpPr>
          <p:nvPr>
            <p:ph type="title"/>
          </p:nvPr>
        </p:nvSpPr>
        <p:spPr>
          <a:xfrm>
            <a:off x="3357554" y="285728"/>
            <a:ext cx="3857652" cy="857272"/>
          </a:xfrm>
        </p:spPr>
        <p:txBody>
          <a:bodyPr>
            <a:normAutofit/>
          </a:bodyPr>
          <a:lstStyle/>
          <a:p>
            <a:r>
              <a:rPr lang="es-ES" dirty="0" smtClean="0"/>
              <a:t>  DIAGNÓSTICO </a:t>
            </a:r>
            <a:endParaRPr lang="es-ES" dirty="0"/>
          </a:p>
        </p:txBody>
      </p:sp>
      <p:sp>
        <p:nvSpPr>
          <p:cNvPr id="5" name="4 Elipse"/>
          <p:cNvSpPr/>
          <p:nvPr/>
        </p:nvSpPr>
        <p:spPr>
          <a:xfrm rot="20187755">
            <a:off x="-57559" y="178760"/>
            <a:ext cx="3428992" cy="185738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solidFill>
                  <a:schemeClr val="tx1"/>
                </a:solidFill>
              </a:rPr>
              <a:t>Complejo Educativo VIRTUAL de LA  UNIVERSIDAD INTERNACIONAL DEL ECUADOR</a:t>
            </a:r>
            <a:endParaRPr lang="es-ES" dirty="0">
              <a:solidFill>
                <a:schemeClr val="tx1"/>
              </a:solidFill>
            </a:endParaRPr>
          </a:p>
        </p:txBody>
      </p:sp>
      <p:sp>
        <p:nvSpPr>
          <p:cNvPr id="14" name="13 Elipse"/>
          <p:cNvSpPr/>
          <p:nvPr/>
        </p:nvSpPr>
        <p:spPr>
          <a:xfrm rot="1616475">
            <a:off x="6625997" y="432586"/>
            <a:ext cx="2286016" cy="1571636"/>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 sz="2400" dirty="0" smtClean="0">
                <a:solidFill>
                  <a:schemeClr val="tx1">
                    <a:lumMod val="95000"/>
                  </a:schemeClr>
                </a:solidFill>
              </a:rPr>
              <a:t>Portal Educativo </a:t>
            </a:r>
            <a:endParaRPr lang="es-ES" sz="2400" dirty="0">
              <a:solidFill>
                <a:schemeClr val="tx1">
                  <a:lumMod val="9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half" idx="1"/>
          </p:nvPr>
        </p:nvSpPr>
        <p:spPr>
          <a:xfrm>
            <a:off x="0" y="857232"/>
            <a:ext cx="9144000" cy="6000768"/>
          </a:xfrm>
        </p:spPr>
        <p:style>
          <a:lnRef idx="1">
            <a:schemeClr val="accent2"/>
          </a:lnRef>
          <a:fillRef idx="1003">
            <a:schemeClr val="dk1"/>
          </a:fillRef>
          <a:effectRef idx="1">
            <a:schemeClr val="accent2"/>
          </a:effectRef>
          <a:fontRef idx="minor">
            <a:schemeClr val="dk1"/>
          </a:fontRef>
        </p:style>
        <p:txBody>
          <a:bodyPr>
            <a:noAutofit/>
          </a:bodyPr>
          <a:lstStyle/>
          <a:p>
            <a:pPr lvl="0">
              <a:buFont typeface="Arial" pitchFamily="34" charset="0"/>
              <a:buChar char="•"/>
            </a:pPr>
            <a:r>
              <a:rPr lang="es-ES" sz="2000" dirty="0" smtClean="0"/>
              <a:t> </a:t>
            </a:r>
            <a:r>
              <a:rPr lang="es-ES" sz="2000" dirty="0" smtClean="0">
                <a:latin typeface="Arial" pitchFamily="34" charset="0"/>
                <a:cs typeface="Arial" pitchFamily="34" charset="0"/>
              </a:rPr>
              <a:t>La UIDE tiene aulas virtuales, muchas de ellas inactivas</a:t>
            </a:r>
          </a:p>
          <a:p>
            <a:pPr lvl="0">
              <a:buFont typeface="Arial" pitchFamily="34" charset="0"/>
              <a:buChar char="•"/>
            </a:pPr>
            <a:r>
              <a:rPr lang="es-ES" sz="2000" dirty="0" smtClean="0">
                <a:latin typeface="Arial" pitchFamily="34" charset="0"/>
                <a:cs typeface="Arial" pitchFamily="34" charset="0"/>
              </a:rPr>
              <a:t> Laboratorios equipados</a:t>
            </a:r>
          </a:p>
          <a:p>
            <a:pPr lvl="0">
              <a:buFont typeface="Arial" pitchFamily="34" charset="0"/>
              <a:buChar char="•"/>
            </a:pPr>
            <a:r>
              <a:rPr lang="es-ES" sz="2000" dirty="0" smtClean="0">
                <a:latin typeface="Arial" pitchFamily="34" charset="0"/>
                <a:cs typeface="Arial" pitchFamily="34" charset="0"/>
              </a:rPr>
              <a:t>Una aula de video  conferencias</a:t>
            </a:r>
          </a:p>
          <a:p>
            <a:pPr>
              <a:buFont typeface="Arial" pitchFamily="34" charset="0"/>
              <a:buChar char="•"/>
            </a:pPr>
            <a:r>
              <a:rPr lang="es-ES_tradnl" sz="2000" dirty="0" smtClean="0">
                <a:latin typeface="Arial" pitchFamily="34" charset="0"/>
                <a:cs typeface="Arial" pitchFamily="34" charset="0"/>
              </a:rPr>
              <a:t>Todas las aulas cuentan con computadores y </a:t>
            </a:r>
            <a:r>
              <a:rPr lang="es-ES_tradnl" sz="2000" dirty="0" err="1" smtClean="0">
                <a:latin typeface="Arial" pitchFamily="34" charset="0"/>
                <a:cs typeface="Arial" pitchFamily="34" charset="0"/>
              </a:rPr>
              <a:t>focus</a:t>
            </a:r>
            <a:r>
              <a:rPr lang="es-ES_tradnl" sz="2000" dirty="0" smtClean="0">
                <a:latin typeface="Arial" pitchFamily="34" charset="0"/>
                <a:cs typeface="Arial" pitchFamily="34" charset="0"/>
              </a:rPr>
              <a:t> para presentaciones Y  navegar en Internet</a:t>
            </a:r>
          </a:p>
          <a:p>
            <a:pPr>
              <a:buFont typeface="Arial" pitchFamily="34" charset="0"/>
              <a:buChar char="•"/>
            </a:pPr>
            <a:r>
              <a:rPr lang="es-ES_tradnl" sz="2000" dirty="0" smtClean="0">
                <a:latin typeface="Arial" pitchFamily="34" charset="0"/>
                <a:cs typeface="Arial" pitchFamily="34" charset="0"/>
              </a:rPr>
              <a:t>Los Profesores: Trabajan con un aula virtual con sus estudiantes de modalidad presencial, como complemento a su asignatura</a:t>
            </a:r>
            <a:endParaRPr lang="es-ES" sz="2000" b="1" dirty="0" smtClean="0">
              <a:latin typeface="Arial" pitchFamily="34" charset="0"/>
              <a:cs typeface="Arial" pitchFamily="34" charset="0"/>
            </a:endParaRPr>
          </a:p>
          <a:p>
            <a:pPr>
              <a:buFont typeface="Arial" pitchFamily="34" charset="0"/>
              <a:buChar char="•"/>
            </a:pPr>
            <a:r>
              <a:rPr lang="es-ES_tradnl" sz="2000" dirty="0" smtClean="0">
                <a:latin typeface="Arial" pitchFamily="34" charset="0"/>
                <a:cs typeface="Arial" pitchFamily="34" charset="0"/>
              </a:rPr>
              <a:t>Realiza pruebas, exámenes, tareas, interacción,      syllabus, </a:t>
            </a:r>
            <a:r>
              <a:rPr lang="es-ES_tradnl" sz="2000" dirty="0" err="1" smtClean="0">
                <a:latin typeface="Arial" pitchFamily="34" charset="0"/>
                <a:cs typeface="Arial" pitchFamily="34" charset="0"/>
              </a:rPr>
              <a:t>papers</a:t>
            </a:r>
            <a:r>
              <a:rPr lang="es-ES_tradnl" sz="2000" dirty="0" smtClean="0">
                <a:latin typeface="Arial" pitchFamily="34" charset="0"/>
                <a:cs typeface="Arial" pitchFamily="34" charset="0"/>
              </a:rPr>
              <a:t> entre otros</a:t>
            </a:r>
            <a:endParaRPr lang="es-ES" sz="2000" dirty="0" smtClean="0">
              <a:latin typeface="Arial" pitchFamily="34" charset="0"/>
              <a:cs typeface="Arial" pitchFamily="34" charset="0"/>
            </a:endParaRPr>
          </a:p>
          <a:p>
            <a:endParaRPr lang="es-ES" sz="2000" b="1" dirty="0" smtClean="0"/>
          </a:p>
          <a:p>
            <a:pPr lvl="0"/>
            <a:endParaRPr lang="es-ES" sz="2000" dirty="0" smtClean="0"/>
          </a:p>
        </p:txBody>
      </p:sp>
      <p:sp>
        <p:nvSpPr>
          <p:cNvPr id="8" name="7 Elipse"/>
          <p:cNvSpPr/>
          <p:nvPr/>
        </p:nvSpPr>
        <p:spPr>
          <a:xfrm rot="20187755">
            <a:off x="-132001" y="289730"/>
            <a:ext cx="3554754" cy="151077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solidFill>
                  <a:schemeClr val="tx1"/>
                </a:solidFill>
              </a:rPr>
              <a:t>Complejo Educativo VIRTUAL de LA  UNIVERSIDAD INTERNACIONAL DEL ECUADOR</a:t>
            </a:r>
            <a:endParaRPr lang="es-ES" dirty="0">
              <a:solidFill>
                <a:schemeClr val="tx1"/>
              </a:solidFill>
            </a:endParaRPr>
          </a:p>
        </p:txBody>
      </p:sp>
      <p:sp>
        <p:nvSpPr>
          <p:cNvPr id="6" name="5 Elipse"/>
          <p:cNvSpPr/>
          <p:nvPr/>
        </p:nvSpPr>
        <p:spPr>
          <a:xfrm rot="962949">
            <a:off x="5149190" y="482740"/>
            <a:ext cx="3643338" cy="1071570"/>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ES" sz="2400" dirty="0" smtClean="0">
                <a:solidFill>
                  <a:schemeClr val="tx1"/>
                </a:solidFill>
              </a:rPr>
              <a:t>Aulas Virtuales  </a:t>
            </a:r>
            <a:endParaRPr lang="es-ES" sz="24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Elipse"/>
          <p:cNvSpPr/>
          <p:nvPr/>
        </p:nvSpPr>
        <p:spPr>
          <a:xfrm rot="1137425">
            <a:off x="5075903" y="740685"/>
            <a:ext cx="3931026" cy="1500198"/>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2400" dirty="0" smtClean="0">
                <a:solidFill>
                  <a:schemeClr val="tx1"/>
                </a:solidFill>
              </a:rPr>
              <a:t>COMUNICACIÓN </a:t>
            </a:r>
          </a:p>
          <a:p>
            <a:pPr algn="ctr"/>
            <a:r>
              <a:rPr lang="es-ES" sz="2400" dirty="0" smtClean="0">
                <a:solidFill>
                  <a:schemeClr val="tx1"/>
                </a:solidFill>
              </a:rPr>
              <a:t>Institucional   </a:t>
            </a:r>
            <a:endParaRPr lang="es-ES" sz="2400" dirty="0">
              <a:solidFill>
                <a:schemeClr val="tx1"/>
              </a:solidFill>
            </a:endParaRPr>
          </a:p>
        </p:txBody>
      </p:sp>
      <p:sp>
        <p:nvSpPr>
          <p:cNvPr id="8" name="2 Marcador de contenido"/>
          <p:cNvSpPr txBox="1">
            <a:spLocks/>
          </p:cNvSpPr>
          <p:nvPr/>
        </p:nvSpPr>
        <p:spPr>
          <a:xfrm>
            <a:off x="2143108" y="2928934"/>
            <a:ext cx="5715040" cy="3214710"/>
          </a:xfrm>
          <a:prstGeom prst="ellipse">
            <a:avLst/>
          </a:prstGeom>
        </p:spPr>
        <p:style>
          <a:lnRef idx="1">
            <a:schemeClr val="accent1"/>
          </a:lnRef>
          <a:fillRef idx="2">
            <a:schemeClr val="accent1"/>
          </a:fillRef>
          <a:effectRef idx="1">
            <a:schemeClr val="accent1"/>
          </a:effectRef>
          <a:fontRef idx="minor">
            <a:schemeClr val="dk1"/>
          </a:fontRef>
        </p:style>
        <p:txBody>
          <a:bodyPr vert="horz" lIns="45720" tIns="45720" rIns="45720" bIns="45720" rtlCol="0" anchor="t" anchorCtr="0">
            <a:noAutofit/>
            <a:scene3d>
              <a:camera prst="orthographicFront"/>
              <a:lightRig rig="threePt" dir="t"/>
            </a:scene3d>
            <a:sp3d extrusionH="25400"/>
          </a:bodyPr>
          <a:lstStyle/>
          <a:p>
            <a:pPr marL="252000" lvl="0" indent="-228600">
              <a:defRPr/>
            </a:pPr>
            <a:r>
              <a:rPr lang="es-ES" sz="2000" dirty="0" smtClean="0">
                <a:solidFill>
                  <a:schemeClr val="tx1"/>
                </a:solidFill>
                <a:latin typeface="Times New Roman" pitchFamily="18" charset="0"/>
                <a:cs typeface="Times New Roman" pitchFamily="18" charset="0"/>
              </a:rPr>
              <a:t>   </a:t>
            </a:r>
            <a:r>
              <a:rPr lang="es-ES" sz="2400" dirty="0" smtClean="0">
                <a:solidFill>
                  <a:schemeClr val="tx1"/>
                </a:solidFill>
                <a:latin typeface="Times New Roman" pitchFamily="18" charset="0"/>
                <a:cs typeface="Times New Roman" pitchFamily="18" charset="0"/>
              </a:rPr>
              <a:t>Posee el dominio web 'internacional.edu.ec' </a:t>
            </a:r>
          </a:p>
          <a:p>
            <a:pPr marL="252000" lvl="0" indent="-228600">
              <a:defRPr/>
            </a:pPr>
            <a:r>
              <a:rPr lang="es-ES" sz="2400" dirty="0" smtClean="0">
                <a:solidFill>
                  <a:schemeClr val="tx1"/>
                </a:solidFill>
                <a:latin typeface="Times New Roman" pitchFamily="18" charset="0"/>
                <a:cs typeface="Times New Roman" pitchFamily="18" charset="0"/>
              </a:rPr>
              <a:t>   el mismo que está siendo utilizado por todos los docentes y estudiantes de la Universidad.</a:t>
            </a:r>
          </a:p>
          <a:p>
            <a:pPr marL="228600" lvl="0" indent="-228600">
              <a:spcBef>
                <a:spcPts val="1800"/>
              </a:spcBef>
              <a:defRPr/>
            </a:pPr>
            <a:endParaRPr lang="es-ES" sz="2400" dirty="0" smtClean="0">
              <a:solidFill>
                <a:schemeClr val="tx1"/>
              </a:solidFill>
              <a:effectLst>
                <a:outerShdw blurRad="76200" sx="101000" sy="101000" algn="ctr" rotWithShape="0">
                  <a:schemeClr val="tx1">
                    <a:lumMod val="85000"/>
                    <a:alpha val="40000"/>
                  </a:schemeClr>
                </a:outerShdw>
              </a:effectLst>
              <a:latin typeface="Times New Roman" pitchFamily="18" charset="0"/>
              <a:cs typeface="Times New Roman" pitchFamily="18" charset="0"/>
            </a:endParaRPr>
          </a:p>
        </p:txBody>
      </p:sp>
      <p:sp>
        <p:nvSpPr>
          <p:cNvPr id="12" name="11 Elipse"/>
          <p:cNvSpPr/>
          <p:nvPr/>
        </p:nvSpPr>
        <p:spPr>
          <a:xfrm rot="20187755">
            <a:off x="55349" y="311687"/>
            <a:ext cx="3778167" cy="2137833"/>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000" dirty="0" smtClean="0">
                <a:solidFill>
                  <a:schemeClr val="tx1"/>
                </a:solidFill>
              </a:rPr>
              <a:t>Complejo Educativo VIRTUAL de LA  UNIVERSIDAD INTERNACIONAL DEL ECUADOR</a:t>
            </a:r>
            <a:endParaRPr lang="es-ES" sz="2000" dirty="0">
              <a:solidFill>
                <a:schemeClr val="tx1"/>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half" idx="2"/>
          </p:nvPr>
        </p:nvSpPr>
        <p:spPr>
          <a:xfrm rot="1073976">
            <a:off x="6051728" y="198887"/>
            <a:ext cx="2928958" cy="1524000"/>
          </a:xfrm>
        </p:spPr>
        <p:style>
          <a:lnRef idx="1">
            <a:schemeClr val="accent1"/>
          </a:lnRef>
          <a:fillRef idx="2">
            <a:schemeClr val="accent1"/>
          </a:fillRef>
          <a:effectRef idx="1">
            <a:schemeClr val="accent1"/>
          </a:effectRef>
          <a:fontRef idx="minor">
            <a:schemeClr val="dk1"/>
          </a:fontRef>
        </p:style>
        <p:txBody>
          <a:bodyPr>
            <a:normAutofit/>
          </a:bodyPr>
          <a:lstStyle/>
          <a:p>
            <a:pPr>
              <a:spcBef>
                <a:spcPts val="0"/>
              </a:spcBef>
            </a:pPr>
            <a:r>
              <a:rPr lang="es-ES" sz="2800" i="1" dirty="0" smtClean="0">
                <a:solidFill>
                  <a:schemeClr val="tx1"/>
                </a:solidFill>
              </a:rPr>
              <a:t>Capacitación </a:t>
            </a:r>
          </a:p>
          <a:p>
            <a:pPr>
              <a:spcBef>
                <a:spcPts val="0"/>
              </a:spcBef>
            </a:pPr>
            <a:r>
              <a:rPr lang="es-ES" sz="2800" i="1" dirty="0" smtClean="0">
                <a:solidFill>
                  <a:schemeClr val="tx1"/>
                </a:solidFill>
              </a:rPr>
              <a:t>Permanente</a:t>
            </a:r>
            <a:endParaRPr lang="es-ES" sz="2800" i="1" dirty="0">
              <a:solidFill>
                <a:schemeClr val="tx1"/>
              </a:solidFill>
            </a:endParaRPr>
          </a:p>
        </p:txBody>
      </p:sp>
      <p:sp>
        <p:nvSpPr>
          <p:cNvPr id="8" name="7 Elipse"/>
          <p:cNvSpPr/>
          <p:nvPr/>
        </p:nvSpPr>
        <p:spPr>
          <a:xfrm>
            <a:off x="0" y="2857496"/>
            <a:ext cx="3214710" cy="2500330"/>
          </a:xfrm>
          <a:prstGeom prst="ellips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sz="2000" dirty="0" smtClean="0">
                <a:solidFill>
                  <a:schemeClr val="tx1"/>
                </a:solidFill>
                <a:latin typeface="Arial" pitchFamily="34" charset="0"/>
                <a:cs typeface="Arial" pitchFamily="34" charset="0"/>
              </a:rPr>
              <a:t>Falta competencias en el manejo de las computadoras y en los programas de tratamiento de texto y base de datos</a:t>
            </a:r>
            <a:endParaRPr lang="es-ES" sz="2000" dirty="0">
              <a:solidFill>
                <a:schemeClr val="tx1"/>
              </a:solidFill>
              <a:latin typeface="Arial" pitchFamily="34" charset="0"/>
              <a:cs typeface="Arial" pitchFamily="34" charset="0"/>
            </a:endParaRPr>
          </a:p>
        </p:txBody>
      </p:sp>
      <p:sp>
        <p:nvSpPr>
          <p:cNvPr id="9" name="8 Elipse"/>
          <p:cNvSpPr/>
          <p:nvPr/>
        </p:nvSpPr>
        <p:spPr>
          <a:xfrm>
            <a:off x="6072166" y="1928802"/>
            <a:ext cx="2857552" cy="2286016"/>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s-ES"/>
          </a:p>
        </p:txBody>
      </p:sp>
      <p:sp>
        <p:nvSpPr>
          <p:cNvPr id="10" name="9 Elipse"/>
          <p:cNvSpPr/>
          <p:nvPr/>
        </p:nvSpPr>
        <p:spPr>
          <a:xfrm>
            <a:off x="2857488" y="1500174"/>
            <a:ext cx="3143272" cy="2357454"/>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ES" dirty="0" smtClean="0"/>
              <a:t> Problemas   en la utilización de las TIC como herramientas de apoyo en las aulas virtuales</a:t>
            </a:r>
            <a:endParaRPr lang="es-ES" dirty="0"/>
          </a:p>
        </p:txBody>
      </p:sp>
      <p:sp>
        <p:nvSpPr>
          <p:cNvPr id="1025" name="Rectangle 1"/>
          <p:cNvSpPr>
            <a:spLocks noChangeArrowheads="1"/>
          </p:cNvSpPr>
          <p:nvPr/>
        </p:nvSpPr>
        <p:spPr bwMode="auto">
          <a:xfrm rot="10800000" flipV="1">
            <a:off x="6143604" y="2203542"/>
            <a:ext cx="2714676"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tabLst>
                <a:tab pos="1085850" algn="l"/>
                <a:tab pos="3095625" algn="l"/>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Profesores que  utilizan los</a:t>
            </a:r>
            <a:r>
              <a:rPr kumimoji="0" lang="es-ES" sz="2000" b="0" i="0" u="none" strike="noStrike" cap="none" normalizeH="0" dirty="0" smtClean="0">
                <a:ln>
                  <a:noFill/>
                </a:ln>
                <a:solidFill>
                  <a:schemeClr val="tx1"/>
                </a:solidFill>
                <a:effectLst/>
                <a:latin typeface="Arial" pitchFamily="34" charset="0"/>
                <a:ea typeface="Times New Roman" pitchFamily="18" charset="0"/>
                <a:cs typeface="Arial" pitchFamily="34" charset="0"/>
              </a:rPr>
              <a:t> recursos de la WEB  2.0 de manera      Inadecuada</a:t>
            </a:r>
            <a:endParaRPr kumimoji="0" lang="es-ES" sz="2000" b="0" i="0" u="none" strike="noStrike" cap="none" normalizeH="0" baseline="0" dirty="0" smtClean="0">
              <a:ln>
                <a:noFill/>
              </a:ln>
              <a:solidFill>
                <a:schemeClr val="tx1"/>
              </a:solidFill>
              <a:effectLst/>
              <a:latin typeface="Arial" pitchFamily="34" charset="0"/>
            </a:endParaRPr>
          </a:p>
        </p:txBody>
      </p:sp>
      <p:sp>
        <p:nvSpPr>
          <p:cNvPr id="12" name="11 Elipse"/>
          <p:cNvSpPr/>
          <p:nvPr/>
        </p:nvSpPr>
        <p:spPr>
          <a:xfrm rot="20187755">
            <a:off x="228225" y="393074"/>
            <a:ext cx="3428992" cy="185738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solidFill>
                  <a:schemeClr val="tx1"/>
                </a:solidFill>
                <a:latin typeface="Arial" pitchFamily="34" charset="0"/>
                <a:cs typeface="Arial" pitchFamily="34" charset="0"/>
              </a:rPr>
              <a:t>Complejo Educativo VIRTUAL de LA  UNIVERSIDAD INTERNACIONAL DEL ECUADOR</a:t>
            </a:r>
            <a:endParaRPr lang="es-ES" dirty="0">
              <a:solidFill>
                <a:schemeClr val="tx1"/>
              </a:solidFill>
              <a:latin typeface="Arial" pitchFamily="34" charset="0"/>
              <a:cs typeface="Arial" pitchFamily="34" charset="0"/>
            </a:endParaRPr>
          </a:p>
        </p:txBody>
      </p:sp>
      <p:sp>
        <p:nvSpPr>
          <p:cNvPr id="14" name="13 Elipse"/>
          <p:cNvSpPr/>
          <p:nvPr/>
        </p:nvSpPr>
        <p:spPr>
          <a:xfrm>
            <a:off x="2928926" y="4000504"/>
            <a:ext cx="3286148" cy="257174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200" dirty="0" smtClean="0">
                <a:solidFill>
                  <a:schemeClr val="tx1"/>
                </a:solidFill>
                <a:latin typeface="Arial" pitchFamily="34" charset="0"/>
                <a:cs typeface="Arial" pitchFamily="34" charset="0"/>
              </a:rPr>
              <a:t>El desconocimiento tecnológico representa mayor esfuerzo y  trabajo</a:t>
            </a:r>
            <a:endParaRPr lang="es-ES" sz="2200" dirty="0">
              <a:solidFill>
                <a:schemeClr val="tx1"/>
              </a:solidFill>
              <a:latin typeface="Arial" pitchFamily="34" charset="0"/>
              <a:cs typeface="Arial" pitchFamily="34" charset="0"/>
            </a:endParaRPr>
          </a:p>
        </p:txBody>
      </p:sp>
      <p:sp>
        <p:nvSpPr>
          <p:cNvPr id="11" name="10 Elipse"/>
          <p:cNvSpPr/>
          <p:nvPr/>
        </p:nvSpPr>
        <p:spPr>
          <a:xfrm>
            <a:off x="6000760" y="4286256"/>
            <a:ext cx="2928958" cy="2357454"/>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dirty="0" smtClean="0"/>
              <a:t>  </a:t>
            </a:r>
            <a:r>
              <a:rPr lang="es-ES" sz="2000" dirty="0" smtClean="0">
                <a:solidFill>
                  <a:schemeClr val="tx1"/>
                </a:solidFill>
                <a:latin typeface="Arial" pitchFamily="34" charset="0"/>
                <a:cs typeface="Arial" pitchFamily="34" charset="0"/>
              </a:rPr>
              <a:t>La tecnología es sub-utilizada, y se puede detectar que la mayoría practica el “conductismo</a:t>
            </a:r>
            <a:endParaRPr lang="es-ES" sz="2000" dirty="0">
              <a:solidFill>
                <a:schemeClr val="tx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half" idx="1"/>
          </p:nvPr>
        </p:nvSpPr>
        <p:spPr>
          <a:xfrm>
            <a:off x="214282" y="1500174"/>
            <a:ext cx="8715436" cy="5000660"/>
          </a:xfrm>
        </p:spPr>
        <p:style>
          <a:lnRef idx="3">
            <a:schemeClr val="lt1"/>
          </a:lnRef>
          <a:fillRef idx="1003">
            <a:schemeClr val="dk1"/>
          </a:fillRef>
          <a:effectRef idx="1">
            <a:schemeClr val="accent1"/>
          </a:effectRef>
          <a:fontRef idx="minor">
            <a:schemeClr val="lt1"/>
          </a:fontRef>
        </p:style>
        <p:txBody>
          <a:bodyPr>
            <a:noAutofit/>
          </a:bodyPr>
          <a:lstStyle/>
          <a:p>
            <a:pPr lvl="0">
              <a:buFont typeface="Wingdings" pitchFamily="2" charset="2"/>
              <a:buChar char="§"/>
            </a:pPr>
            <a:r>
              <a:rPr lang="es-ES" sz="2000" dirty="0" smtClean="0"/>
              <a:t> </a:t>
            </a:r>
            <a:r>
              <a:rPr lang="es-ES" sz="2400" dirty="0" smtClean="0"/>
              <a:t>U n porcentaje muy bajo de profesores utilizan la herramientas de la Web 2.0 pero de manera inadecuada.</a:t>
            </a:r>
          </a:p>
          <a:p>
            <a:pPr lvl="0">
              <a:buFont typeface="Wingdings" pitchFamily="2" charset="2"/>
              <a:buChar char="§"/>
            </a:pPr>
            <a:r>
              <a:rPr lang="es-EC" sz="2400" dirty="0" smtClean="0"/>
              <a:t>Existe una falta de conocimiento del cuerpo docentes en las TIC.</a:t>
            </a:r>
          </a:p>
          <a:p>
            <a:pPr>
              <a:buFont typeface="Wingdings" pitchFamily="2" charset="2"/>
              <a:buChar char="§"/>
            </a:pPr>
            <a:r>
              <a:rPr lang="es-ES" sz="2400" dirty="0" smtClean="0"/>
              <a:t>  Un alto porcentaje de docentes que no posee conocimientos de la   METODOLOGIA PACIE.</a:t>
            </a:r>
            <a:endParaRPr lang="es-ES_tradnl" sz="2400" dirty="0" smtClean="0"/>
          </a:p>
          <a:p>
            <a:pPr lvl="0"/>
            <a:endParaRPr lang="es-ES" sz="18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endParaRPr lang="es-ES_tradnl" sz="2000" dirty="0" smtClean="0"/>
          </a:p>
          <a:p>
            <a:pPr algn="just">
              <a:buNone/>
            </a:pPr>
            <a:r>
              <a:rPr lang="es-ES_tradnl" sz="2000" dirty="0" smtClean="0"/>
              <a:t> </a:t>
            </a:r>
            <a:endParaRPr lang="es-ES" sz="2000" dirty="0" smtClean="0"/>
          </a:p>
        </p:txBody>
      </p:sp>
      <p:sp>
        <p:nvSpPr>
          <p:cNvPr id="6" name="5 Elipse"/>
          <p:cNvSpPr/>
          <p:nvPr/>
        </p:nvSpPr>
        <p:spPr>
          <a:xfrm rot="1397848">
            <a:off x="5064003" y="676794"/>
            <a:ext cx="3643338" cy="107157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ES" sz="2000" dirty="0" smtClean="0">
                <a:solidFill>
                  <a:schemeClr val="tx1"/>
                </a:solidFill>
              </a:rPr>
              <a:t>Capacitación Permanente  </a:t>
            </a:r>
            <a:endParaRPr lang="es-ES" sz="2000" dirty="0">
              <a:solidFill>
                <a:schemeClr val="tx1"/>
              </a:solidFill>
            </a:endParaRPr>
          </a:p>
        </p:txBody>
      </p:sp>
      <p:sp>
        <p:nvSpPr>
          <p:cNvPr id="8" name="7 Elipse"/>
          <p:cNvSpPr/>
          <p:nvPr/>
        </p:nvSpPr>
        <p:spPr>
          <a:xfrm rot="20187755">
            <a:off x="0" y="285728"/>
            <a:ext cx="3428992" cy="1857388"/>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dirty="0" smtClean="0">
                <a:solidFill>
                  <a:schemeClr val="tx1"/>
                </a:solidFill>
              </a:rPr>
              <a:t>Complejo Educativo VIRTUAL de LA  UNIVERSIDAD INTERNACIONAL DEL ECUADOR</a:t>
            </a:r>
            <a:endParaRPr lang="es-ES" dirty="0">
              <a:solidFill>
                <a:schemeClr val="tx1"/>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 Metodología </a:t>
            </a:r>
            <a:endParaRPr lang="es-ES" dirty="0"/>
          </a:p>
        </p:txBody>
      </p:sp>
      <p:sp>
        <p:nvSpPr>
          <p:cNvPr id="3" name="2 Marcador de contenido"/>
          <p:cNvSpPr>
            <a:spLocks noGrp="1"/>
          </p:cNvSpPr>
          <p:nvPr>
            <p:ph idx="1"/>
          </p:nvPr>
        </p:nvSpPr>
        <p:spPr>
          <a:xfrm>
            <a:off x="1447800" y="1571612"/>
            <a:ext cx="6629400" cy="4554868"/>
          </a:xfrm>
        </p:spPr>
        <p:style>
          <a:lnRef idx="1">
            <a:schemeClr val="accent1"/>
          </a:lnRef>
          <a:fillRef idx="2">
            <a:schemeClr val="accent1"/>
          </a:fillRef>
          <a:effectRef idx="1">
            <a:schemeClr val="accent1"/>
          </a:effectRef>
          <a:fontRef idx="minor">
            <a:schemeClr val="dk1"/>
          </a:fontRef>
        </p:style>
        <p:txBody>
          <a:bodyPr>
            <a:normAutofit fontScale="70000" lnSpcReduction="20000"/>
          </a:bodyPr>
          <a:lstStyle/>
          <a:p>
            <a:r>
              <a:rPr lang="es-ES" sz="2800" dirty="0" smtClean="0">
                <a:solidFill>
                  <a:schemeClr val="tx1">
                    <a:lumMod val="95000"/>
                  </a:schemeClr>
                </a:solidFill>
                <a:latin typeface="Times New Roman" pitchFamily="18" charset="0"/>
                <a:cs typeface="Times New Roman" pitchFamily="18" charset="0"/>
              </a:rPr>
              <a:t>A través de la  Metodología PACIE, de Fatla.</a:t>
            </a:r>
          </a:p>
          <a:p>
            <a:r>
              <a:rPr lang="es-ES" sz="2800" dirty="0" smtClean="0">
                <a:solidFill>
                  <a:schemeClr val="tx1">
                    <a:lumMod val="95000"/>
                  </a:schemeClr>
                </a:solidFill>
                <a:latin typeface="Times New Roman" pitchFamily="18" charset="0"/>
                <a:cs typeface="Times New Roman" pitchFamily="18" charset="0"/>
              </a:rPr>
              <a:t>El proyecto de capacitación se realizará bajo la modalidad  B-</a:t>
            </a:r>
            <a:r>
              <a:rPr lang="es-ES" sz="2800" dirty="0" err="1" smtClean="0">
                <a:solidFill>
                  <a:schemeClr val="tx1">
                    <a:lumMod val="95000"/>
                  </a:schemeClr>
                </a:solidFill>
                <a:latin typeface="Times New Roman" pitchFamily="18" charset="0"/>
                <a:cs typeface="Times New Roman" pitchFamily="18" charset="0"/>
              </a:rPr>
              <a:t>learning</a:t>
            </a:r>
            <a:r>
              <a:rPr lang="es-ES" sz="2800" dirty="0" smtClean="0">
                <a:solidFill>
                  <a:schemeClr val="tx1">
                    <a:lumMod val="95000"/>
                  </a:schemeClr>
                </a:solidFill>
                <a:latin typeface="Times New Roman" pitchFamily="18" charset="0"/>
                <a:cs typeface="Times New Roman" pitchFamily="18" charset="0"/>
              </a:rPr>
              <a:t>, </a:t>
            </a:r>
          </a:p>
          <a:p>
            <a:r>
              <a:rPr lang="es-ES" sz="2800" dirty="0" smtClean="0">
                <a:solidFill>
                  <a:schemeClr val="tx1">
                    <a:lumMod val="95000"/>
                  </a:schemeClr>
                </a:solidFill>
                <a:latin typeface="Times New Roman" pitchFamily="18" charset="0"/>
                <a:cs typeface="Times New Roman" pitchFamily="18" charset="0"/>
              </a:rPr>
              <a:t>Plataforma MOODLE  de la UIDE. </a:t>
            </a:r>
          </a:p>
          <a:p>
            <a:r>
              <a:rPr lang="es-ES" sz="2800" dirty="0" smtClean="0">
                <a:solidFill>
                  <a:schemeClr val="tx1">
                    <a:lumMod val="95000"/>
                  </a:schemeClr>
                </a:solidFill>
                <a:latin typeface="Times New Roman" pitchFamily="18" charset="0"/>
                <a:cs typeface="Times New Roman" pitchFamily="18" charset="0"/>
              </a:rPr>
              <a:t>El curso tiene un carácter teórico-práctico de: 40% Teórico y </a:t>
            </a:r>
          </a:p>
          <a:p>
            <a:pPr>
              <a:buNone/>
            </a:pPr>
            <a:r>
              <a:rPr lang="es-ES" sz="2800" dirty="0" smtClean="0">
                <a:solidFill>
                  <a:schemeClr val="tx1">
                    <a:lumMod val="95000"/>
                  </a:schemeClr>
                </a:solidFill>
                <a:latin typeface="Times New Roman" pitchFamily="18" charset="0"/>
                <a:cs typeface="Times New Roman" pitchFamily="18" charset="0"/>
              </a:rPr>
              <a:t>   60% Práctico.</a:t>
            </a:r>
          </a:p>
          <a:p>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pPr algn="ctr"/>
            <a:r>
              <a:rPr lang="es-ES" i="1" dirty="0" smtClean="0"/>
              <a:t>PROYECTO  DE  CAPACITACIÓN DOCENTE </a:t>
            </a:r>
            <a:endParaRPr lang="es-ES" dirty="0"/>
          </a:p>
        </p:txBody>
      </p:sp>
      <p:sp>
        <p:nvSpPr>
          <p:cNvPr id="3" name="2 Subtítulo"/>
          <p:cNvSpPr>
            <a:spLocks noGrp="1"/>
          </p:cNvSpPr>
          <p:nvPr>
            <p:ph type="subTitle" idx="1"/>
          </p:nvPr>
        </p:nvSpPr>
        <p:spPr>
          <a:xfrm>
            <a:off x="3352800" y="2946400"/>
            <a:ext cx="4432300" cy="2054236"/>
          </a:xfrm>
        </p:spPr>
        <p:style>
          <a:lnRef idx="1">
            <a:schemeClr val="accent2"/>
          </a:lnRef>
          <a:fillRef idx="2">
            <a:schemeClr val="accent2"/>
          </a:fillRef>
          <a:effectRef idx="1">
            <a:schemeClr val="accent2"/>
          </a:effectRef>
          <a:fontRef idx="minor">
            <a:schemeClr val="dk1"/>
          </a:fontRef>
        </p:style>
        <p:txBody>
          <a:bodyPr>
            <a:noAutofit/>
          </a:bodyPr>
          <a:lstStyle/>
          <a:p>
            <a:r>
              <a:rPr lang="es-ES" sz="2800" dirty="0" smtClean="0"/>
              <a:t>HACIENDO MIS AULAS CREATIVAS</a:t>
            </a:r>
            <a:endParaRPr lang="es-E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type="body" sz="half" idx="2"/>
          </p:nvPr>
        </p:nvSpPr>
        <p:spPr>
          <a:xfrm>
            <a:off x="3071802" y="2143116"/>
            <a:ext cx="3557590" cy="2500330"/>
          </a:xfrm>
        </p:spPr>
        <p:style>
          <a:lnRef idx="0">
            <a:schemeClr val="accent1"/>
          </a:lnRef>
          <a:fillRef idx="3">
            <a:schemeClr val="accent1"/>
          </a:fillRef>
          <a:effectRef idx="3">
            <a:schemeClr val="accent1"/>
          </a:effectRef>
          <a:fontRef idx="minor">
            <a:schemeClr val="lt1"/>
          </a:fontRef>
        </p:style>
        <p:txBody>
          <a:bodyPr>
            <a:normAutofit fontScale="77500" lnSpcReduction="20000"/>
          </a:bodyPr>
          <a:lstStyle/>
          <a:p>
            <a:r>
              <a:rPr lang="es-ES_tradnl" sz="2800" b="1" dirty="0" smtClean="0">
                <a:latin typeface="Arial" pitchFamily="34" charset="0"/>
                <a:cs typeface="Arial" pitchFamily="34" charset="0"/>
              </a:rPr>
              <a:t>Primer Nivel</a:t>
            </a:r>
          </a:p>
          <a:p>
            <a:r>
              <a:rPr lang="es-ES_tradnl" sz="2800" b="1" dirty="0" smtClean="0">
                <a:latin typeface="Arial" pitchFamily="34" charset="0"/>
                <a:cs typeface="Arial" pitchFamily="34" charset="0"/>
              </a:rPr>
              <a:t>Módulo I Y II</a:t>
            </a:r>
            <a:endParaRPr lang="es-ES" sz="2800" b="1" dirty="0" smtClean="0">
              <a:latin typeface="Arial" pitchFamily="34" charset="0"/>
              <a:cs typeface="Arial" pitchFamily="34" charset="0"/>
            </a:endParaRPr>
          </a:p>
          <a:p>
            <a:r>
              <a:rPr lang="es-ES" sz="2200" b="1" dirty="0" smtClean="0"/>
              <a:t>Formación en línea para tutores de la UIDE</a:t>
            </a:r>
            <a:endParaRPr lang="es-ES" sz="2200" dirty="0" smtClean="0"/>
          </a:p>
          <a:p>
            <a:endParaRPr lang="es-ES" sz="1800" dirty="0"/>
          </a:p>
        </p:txBody>
      </p:sp>
      <p:sp>
        <p:nvSpPr>
          <p:cNvPr id="7" name="6 Título"/>
          <p:cNvSpPr>
            <a:spLocks noGrp="1"/>
          </p:cNvSpPr>
          <p:nvPr>
            <p:ph type="title"/>
          </p:nvPr>
        </p:nvSpPr>
        <p:spPr>
          <a:xfrm>
            <a:off x="457200" y="381000"/>
            <a:ext cx="685776" cy="3048000"/>
          </a:xfrm>
        </p:spPr>
        <p:txBody>
          <a:bodyPr vert="vert270"/>
          <a:lstStyle/>
          <a:p>
            <a:r>
              <a:rPr lang="es-ES" dirty="0" smtClean="0"/>
              <a:t>PROGRAMA</a:t>
            </a:r>
            <a:r>
              <a:rPr lang="es-ES" dirty="0" smtClean="0">
                <a:solidFill>
                  <a:srgbClr val="D92784"/>
                </a:solidFill>
              </a:rPr>
              <a:t> </a:t>
            </a:r>
            <a:endParaRPr lang="es-ES" dirty="0">
              <a:solidFill>
                <a:srgbClr val="D92784"/>
              </a:solidFill>
            </a:endParaRPr>
          </a:p>
        </p:txBody>
      </p:sp>
      <p:sp>
        <p:nvSpPr>
          <p:cNvPr id="8" name="7 Elipse"/>
          <p:cNvSpPr/>
          <p:nvPr/>
        </p:nvSpPr>
        <p:spPr>
          <a:xfrm>
            <a:off x="6072198" y="0"/>
            <a:ext cx="2643206" cy="157163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ES" sz="2000" dirty="0" smtClean="0">
                <a:solidFill>
                  <a:schemeClr val="tx1"/>
                </a:solidFill>
              </a:rPr>
              <a:t>Fundamentos del b-</a:t>
            </a:r>
            <a:r>
              <a:rPr lang="es-ES" sz="2000" dirty="0" err="1" smtClean="0">
                <a:solidFill>
                  <a:schemeClr val="tx1"/>
                </a:solidFill>
              </a:rPr>
              <a:t>learning</a:t>
            </a:r>
            <a:endParaRPr lang="es-ES" sz="2000" dirty="0">
              <a:solidFill>
                <a:schemeClr val="tx1"/>
              </a:solidFill>
            </a:endParaRPr>
          </a:p>
        </p:txBody>
      </p:sp>
      <p:sp>
        <p:nvSpPr>
          <p:cNvPr id="10" name="9 Elipse"/>
          <p:cNvSpPr/>
          <p:nvPr/>
        </p:nvSpPr>
        <p:spPr>
          <a:xfrm>
            <a:off x="6500794" y="4000504"/>
            <a:ext cx="2643206" cy="2071702"/>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eaLnBrk="0" fontAlgn="base" hangingPunct="0">
              <a:spcBef>
                <a:spcPct val="0"/>
              </a:spcBef>
              <a:spcAft>
                <a:spcPct val="0"/>
              </a:spcAft>
            </a:pPr>
            <a:r>
              <a:rPr lang="es-ES" sz="2000" dirty="0" smtClean="0">
                <a:solidFill>
                  <a:schemeClr val="tx1"/>
                </a:solidFill>
                <a:latin typeface="Arial" pitchFamily="34" charset="0"/>
                <a:ea typeface="Times New Roman" pitchFamily="18" charset="0"/>
                <a:cs typeface="Arial" pitchFamily="34" charset="0"/>
              </a:rPr>
              <a:t>Las TIC como fuente de informaci</a:t>
            </a:r>
            <a:r>
              <a:rPr lang="es-ES" sz="2000" dirty="0" smtClean="0">
                <a:solidFill>
                  <a:schemeClr val="tx1"/>
                </a:solidFill>
                <a:latin typeface="Calibri"/>
                <a:ea typeface="Times New Roman" pitchFamily="18" charset="0"/>
                <a:cs typeface="Arial" pitchFamily="34" charset="0"/>
              </a:rPr>
              <a:t>ó</a:t>
            </a:r>
            <a:r>
              <a:rPr lang="es-ES" sz="2000" dirty="0" smtClean="0">
                <a:solidFill>
                  <a:schemeClr val="tx1"/>
                </a:solidFill>
                <a:latin typeface="Arial" pitchFamily="34" charset="0"/>
                <a:ea typeface="Times New Roman" pitchFamily="18" charset="0"/>
                <a:cs typeface="Arial" pitchFamily="34" charset="0"/>
              </a:rPr>
              <a:t>n</a:t>
            </a:r>
            <a:endParaRPr lang="es-ES" sz="2000" dirty="0" smtClean="0">
              <a:solidFill>
                <a:schemeClr val="tx1"/>
              </a:solidFill>
              <a:latin typeface="Arial" pitchFamily="34" charset="0"/>
            </a:endParaRPr>
          </a:p>
        </p:txBody>
      </p:sp>
      <p:sp>
        <p:nvSpPr>
          <p:cNvPr id="11" name="10 Elipse"/>
          <p:cNvSpPr/>
          <p:nvPr/>
        </p:nvSpPr>
        <p:spPr>
          <a:xfrm>
            <a:off x="571472" y="4286256"/>
            <a:ext cx="2857520" cy="2143140"/>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s-ES" sz="2400" b="1" dirty="0" smtClean="0">
                <a:solidFill>
                  <a:schemeClr val="tx1"/>
                </a:solidFill>
              </a:rPr>
              <a:t>Qué es </a:t>
            </a:r>
            <a:r>
              <a:rPr lang="es-ES" sz="2000" b="1" dirty="0" smtClean="0">
                <a:solidFill>
                  <a:schemeClr val="tx1"/>
                </a:solidFill>
              </a:rPr>
              <a:t>MOODLE?</a:t>
            </a:r>
            <a:endParaRPr lang="es-ES" sz="2000" b="1" dirty="0">
              <a:solidFill>
                <a:schemeClr val="tx1"/>
              </a:solidFill>
            </a:endParaRPr>
          </a:p>
        </p:txBody>
      </p:sp>
      <p:sp>
        <p:nvSpPr>
          <p:cNvPr id="12" name="11 Elipse"/>
          <p:cNvSpPr/>
          <p:nvPr/>
        </p:nvSpPr>
        <p:spPr>
          <a:xfrm>
            <a:off x="1214414" y="428604"/>
            <a:ext cx="3429024" cy="200026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eaLnBrk="0" fontAlgn="base" hangingPunct="0">
              <a:spcBef>
                <a:spcPct val="0"/>
              </a:spcBef>
              <a:spcAft>
                <a:spcPct val="0"/>
              </a:spcAft>
            </a:pPr>
            <a:r>
              <a:rPr lang="es-ES" sz="2400" dirty="0" smtClean="0">
                <a:solidFill>
                  <a:schemeClr val="tx1"/>
                </a:solidFill>
                <a:latin typeface="Arial" pitchFamily="34" charset="0"/>
                <a:ea typeface="Times New Roman" pitchFamily="18" charset="0"/>
              </a:rPr>
              <a:t>Aplicación de las herramientas de la web Educativa 2</a:t>
            </a:r>
            <a:r>
              <a:rPr lang="es-ES" sz="2400" dirty="0" smtClean="0">
                <a:solidFill>
                  <a:schemeClr val="tx1"/>
                </a:solidFill>
                <a:latin typeface="Arial" pitchFamily="34" charset="0"/>
              </a:rPr>
              <a:t> .0</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457200" y="381000"/>
            <a:ext cx="685776" cy="3048000"/>
          </a:xfrm>
        </p:spPr>
        <p:txBody>
          <a:bodyPr vert="vert270"/>
          <a:lstStyle/>
          <a:p>
            <a:r>
              <a:rPr lang="es-ES" dirty="0" smtClean="0"/>
              <a:t>PROGRAMA </a:t>
            </a:r>
            <a:endParaRPr lang="es-ES" dirty="0"/>
          </a:p>
        </p:txBody>
      </p:sp>
      <p:sp>
        <p:nvSpPr>
          <p:cNvPr id="8" name="7 Elipse"/>
          <p:cNvSpPr/>
          <p:nvPr/>
        </p:nvSpPr>
        <p:spPr>
          <a:xfrm>
            <a:off x="571472" y="4500570"/>
            <a:ext cx="3000396" cy="2071702"/>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lvl="0" eaLnBrk="0" fontAlgn="base" hangingPunct="0">
              <a:spcBef>
                <a:spcPct val="0"/>
              </a:spcBef>
              <a:spcAft>
                <a:spcPct val="0"/>
              </a:spcAft>
            </a:pPr>
            <a:r>
              <a:rPr lang="es-ES" sz="2400" dirty="0" smtClean="0">
                <a:solidFill>
                  <a:schemeClr val="tx1"/>
                </a:solidFill>
                <a:latin typeface="Arial" pitchFamily="34" charset="0"/>
                <a:ea typeface="Times New Roman" pitchFamily="18" charset="0"/>
              </a:rPr>
              <a:t>Análisis de los recursos en las aulas virtuales</a:t>
            </a:r>
            <a:r>
              <a:rPr lang="es-ES" sz="2400" b="1" dirty="0" smtClean="0">
                <a:solidFill>
                  <a:schemeClr val="tx1"/>
                </a:solidFill>
                <a:latin typeface="Arial" pitchFamily="34" charset="0"/>
                <a:ea typeface="Times New Roman" pitchFamily="18" charset="0"/>
              </a:rPr>
              <a:t> </a:t>
            </a:r>
            <a:endParaRPr lang="es-ES" sz="2400" dirty="0" smtClean="0">
              <a:solidFill>
                <a:schemeClr val="tx1"/>
              </a:solidFill>
              <a:latin typeface="Arial" pitchFamily="34" charset="0"/>
            </a:endParaRPr>
          </a:p>
        </p:txBody>
      </p:sp>
      <p:sp>
        <p:nvSpPr>
          <p:cNvPr id="10" name="9 Elipse"/>
          <p:cNvSpPr/>
          <p:nvPr/>
        </p:nvSpPr>
        <p:spPr>
          <a:xfrm>
            <a:off x="5643570" y="4572008"/>
            <a:ext cx="3143272" cy="2000264"/>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lvl="0" fontAlgn="base">
              <a:spcBef>
                <a:spcPct val="0"/>
              </a:spcBef>
              <a:spcAft>
                <a:spcPct val="0"/>
              </a:spcAft>
            </a:pPr>
            <a:r>
              <a:rPr lang="es-ES" sz="2400" dirty="0" smtClean="0">
                <a:latin typeface="Arial" pitchFamily="34" charset="0"/>
                <a:ea typeface="Calibri" pitchFamily="34" charset="0"/>
                <a:cs typeface="Arial" pitchFamily="34" charset="0"/>
              </a:rPr>
              <a:t>El contenido como base de interacci</a:t>
            </a:r>
            <a:r>
              <a:rPr lang="es-ES" sz="2400" dirty="0" smtClean="0">
                <a:latin typeface="Calibri"/>
                <a:ea typeface="Calibri" pitchFamily="34" charset="0"/>
                <a:cs typeface="Arial" pitchFamily="34" charset="0"/>
              </a:rPr>
              <a:t>ó</a:t>
            </a:r>
            <a:r>
              <a:rPr lang="es-ES" sz="2400" dirty="0" smtClean="0">
                <a:latin typeface="Arial" pitchFamily="34" charset="0"/>
                <a:ea typeface="Calibri" pitchFamily="34" charset="0"/>
                <a:cs typeface="Arial" pitchFamily="34" charset="0"/>
              </a:rPr>
              <a:t>n  en PACIE.</a:t>
            </a:r>
            <a:endParaRPr lang="es-ES" sz="2400" dirty="0" smtClean="0">
              <a:latin typeface="Arial" pitchFamily="34" charset="0"/>
            </a:endParaRPr>
          </a:p>
        </p:txBody>
      </p:sp>
      <p:sp>
        <p:nvSpPr>
          <p:cNvPr id="11" name="10 Elipse"/>
          <p:cNvSpPr/>
          <p:nvPr/>
        </p:nvSpPr>
        <p:spPr>
          <a:xfrm>
            <a:off x="5857884" y="214290"/>
            <a:ext cx="3071834" cy="1928826"/>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s-ES" sz="2400" dirty="0" smtClean="0">
                <a:solidFill>
                  <a:schemeClr val="tx1"/>
                </a:solidFill>
              </a:rPr>
              <a:t>Estructura ideal de un EVA</a:t>
            </a:r>
            <a:endParaRPr lang="es-ES" sz="2400" dirty="0">
              <a:solidFill>
                <a:schemeClr val="tx1"/>
              </a:solidFill>
            </a:endParaRPr>
          </a:p>
        </p:txBody>
      </p:sp>
      <p:sp>
        <p:nvSpPr>
          <p:cNvPr id="12" name="11 Elipse"/>
          <p:cNvSpPr/>
          <p:nvPr/>
        </p:nvSpPr>
        <p:spPr>
          <a:xfrm>
            <a:off x="1428728" y="0"/>
            <a:ext cx="3000396" cy="200026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lvl="0" eaLnBrk="0" fontAlgn="base" hangingPunct="0">
              <a:spcBef>
                <a:spcPct val="0"/>
              </a:spcBef>
              <a:spcAft>
                <a:spcPct val="0"/>
              </a:spcAft>
            </a:pPr>
            <a:r>
              <a:rPr lang="es-ES" sz="2400" dirty="0" smtClean="0">
                <a:latin typeface="Arial" pitchFamily="34" charset="0"/>
                <a:ea typeface="Calibri" pitchFamily="34" charset="0"/>
                <a:cs typeface="Arial" pitchFamily="34" charset="0"/>
              </a:rPr>
              <a:t>Base de un aula bien distribuida.</a:t>
            </a:r>
            <a:endParaRPr lang="es-ES" sz="2400" dirty="0" smtClean="0">
              <a:latin typeface="Arial" pitchFamily="34" charset="0"/>
            </a:endParaRPr>
          </a:p>
        </p:txBody>
      </p:sp>
      <p:sp>
        <p:nvSpPr>
          <p:cNvPr id="13" name="12 Marcador de texto"/>
          <p:cNvSpPr>
            <a:spLocks noGrp="1"/>
          </p:cNvSpPr>
          <p:nvPr>
            <p:ph type="body" sz="half" idx="2"/>
          </p:nvPr>
        </p:nvSpPr>
        <p:spPr>
          <a:xfrm>
            <a:off x="3071802" y="2214554"/>
            <a:ext cx="3714776" cy="2857520"/>
          </a:xfrm>
        </p:spPr>
        <p:style>
          <a:lnRef idx="0">
            <a:schemeClr val="accent1"/>
          </a:lnRef>
          <a:fillRef idx="3">
            <a:schemeClr val="accent1"/>
          </a:fillRef>
          <a:effectRef idx="3">
            <a:schemeClr val="accent1"/>
          </a:effectRef>
          <a:fontRef idx="minor">
            <a:schemeClr val="lt1"/>
          </a:fontRef>
        </p:style>
        <p:txBody>
          <a:bodyPr>
            <a:noAutofit/>
          </a:bodyPr>
          <a:lstStyle/>
          <a:p>
            <a:r>
              <a:rPr lang="es-ES" sz="2400" dirty="0" smtClean="0"/>
              <a:t>Segundo Nivel</a:t>
            </a:r>
          </a:p>
          <a:p>
            <a:r>
              <a:rPr lang="es-ES" sz="2400" dirty="0" smtClean="0"/>
              <a:t>Módulo III</a:t>
            </a:r>
          </a:p>
          <a:p>
            <a:pPr lvl="0"/>
            <a:r>
              <a:rPr lang="es-ES" sz="2400" dirty="0" smtClean="0"/>
              <a:t>Entornos virtuales de aprendizaje</a:t>
            </a:r>
          </a:p>
          <a:p>
            <a:pPr lvl="0"/>
            <a:endParaRPr lang="es-ES" sz="24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3857620" y="6072182"/>
            <a:ext cx="5286380" cy="785818"/>
          </a:xfrm>
        </p:spPr>
        <p:txBody>
          <a:bodyPr>
            <a:normAutofit fontScale="90000"/>
          </a:bodyPr>
          <a:lstStyle/>
          <a:p>
            <a:pPr algn="ctr"/>
            <a:r>
              <a:rPr lang="es-ES" dirty="0" smtClean="0"/>
              <a:t/>
            </a:r>
            <a:br>
              <a:rPr lang="es-ES" dirty="0" smtClean="0"/>
            </a:br>
            <a:r>
              <a:rPr lang="es-ES" dirty="0" smtClean="0"/>
              <a:t/>
            </a:r>
            <a:br>
              <a:rPr lang="es-ES" dirty="0" smtClean="0"/>
            </a:br>
            <a:r>
              <a:rPr lang="es-ES" dirty="0" smtClean="0"/>
              <a:t>María Eufemia Rosales</a:t>
            </a:r>
            <a:br>
              <a:rPr lang="es-ES" dirty="0" smtClean="0"/>
            </a:br>
            <a:r>
              <a:rPr lang="es-ES" sz="3100" dirty="0" smtClean="0"/>
              <a:t>San Cristóbal -Venezuela</a:t>
            </a:r>
            <a:r>
              <a:rPr lang="es-ES" dirty="0" smtClean="0"/>
              <a:t/>
            </a:r>
            <a:br>
              <a:rPr lang="es-ES" dirty="0" smtClean="0"/>
            </a:br>
            <a:r>
              <a:rPr lang="es-ES" dirty="0" smtClean="0"/>
              <a:t/>
            </a:r>
            <a:br>
              <a:rPr lang="es-ES" dirty="0" smtClean="0"/>
            </a:br>
            <a:r>
              <a:rPr lang="es-ES" dirty="0" smtClean="0"/>
              <a:t/>
            </a:r>
            <a:br>
              <a:rPr lang="es-ES" dirty="0" smtClean="0"/>
            </a:br>
            <a:endParaRPr lang="es-ES" dirty="0"/>
          </a:p>
        </p:txBody>
      </p:sp>
      <p:pic>
        <p:nvPicPr>
          <p:cNvPr id="9" name="8 Imagen" descr="FATLA.jpg"/>
          <p:cNvPicPr>
            <a:picLocks noChangeAspect="1"/>
          </p:cNvPicPr>
          <p:nvPr/>
        </p:nvPicPr>
        <p:blipFill>
          <a:blip r:embed="rId2" cstate="email"/>
          <a:srcRect/>
          <a:stretch>
            <a:fillRect/>
          </a:stretch>
        </p:blipFill>
        <p:spPr>
          <a:xfrm>
            <a:off x="3571868" y="0"/>
            <a:ext cx="5572132" cy="624625"/>
          </a:xfrm>
          <a:prstGeom prst="rect">
            <a:avLst/>
          </a:prstGeom>
        </p:spPr>
      </p:pic>
      <p:sp>
        <p:nvSpPr>
          <p:cNvPr id="10" name="9 CuadroTexto"/>
          <p:cNvSpPr txBox="1"/>
          <p:nvPr/>
        </p:nvSpPr>
        <p:spPr>
          <a:xfrm>
            <a:off x="0" y="500042"/>
            <a:ext cx="5072098" cy="1077218"/>
          </a:xfrm>
          <a:prstGeom prst="rect">
            <a:avLst/>
          </a:prstGeom>
          <a:noFill/>
        </p:spPr>
        <p:txBody>
          <a:bodyPr wrap="square" rtlCol="0">
            <a:spAutoFit/>
          </a:bodyPr>
          <a:lstStyle/>
          <a:p>
            <a:r>
              <a:rPr lang="es-ES" sz="3600" spc="200" dirty="0" smtClean="0">
                <a:latin typeface="Impact"/>
                <a:ea typeface="+mj-ea"/>
                <a:cs typeface="+mj-cs"/>
              </a:rPr>
              <a:t>María Sol </a:t>
            </a:r>
            <a:r>
              <a:rPr lang="es-ES" sz="3600" spc="200" dirty="0" err="1" smtClean="0">
                <a:latin typeface="Impact"/>
                <a:ea typeface="+mj-ea"/>
                <a:cs typeface="+mj-cs"/>
              </a:rPr>
              <a:t>Cordovez</a:t>
            </a:r>
            <a:endParaRPr lang="es-ES" sz="3600" spc="200" dirty="0" smtClean="0">
              <a:latin typeface="Impact"/>
              <a:ea typeface="+mj-ea"/>
              <a:cs typeface="+mj-cs"/>
            </a:endParaRPr>
          </a:p>
          <a:p>
            <a:r>
              <a:rPr lang="es-ES" sz="2800" spc="200" dirty="0" smtClean="0">
                <a:latin typeface="Impact"/>
                <a:ea typeface="+mj-ea"/>
                <a:cs typeface="+mj-cs"/>
              </a:rPr>
              <a:t>Quito- Ecuador  </a:t>
            </a:r>
            <a:endParaRPr lang="es-ES" sz="2800" dirty="0"/>
          </a:p>
        </p:txBody>
      </p:sp>
      <p:pic>
        <p:nvPicPr>
          <p:cNvPr id="12" name="11 Marcador de contenido" descr="7...jpg"/>
          <p:cNvPicPr>
            <a:picLocks noGrp="1" noChangeAspect="1"/>
          </p:cNvPicPr>
          <p:nvPr>
            <p:ph sz="half" idx="2"/>
          </p:nvPr>
        </p:nvPicPr>
        <p:blipFill>
          <a:blip r:embed="rId3" cstate="email"/>
          <a:stretch>
            <a:fillRect/>
          </a:stretch>
        </p:blipFill>
        <p:spPr>
          <a:xfrm>
            <a:off x="5357818" y="2285992"/>
            <a:ext cx="2943220" cy="3357586"/>
          </a:xfrm>
        </p:spPr>
      </p:pic>
      <p:pic>
        <p:nvPicPr>
          <p:cNvPr id="11" name="10 Marcador de contenido" descr="PICT0086bMariaSol.jpg"/>
          <p:cNvPicPr>
            <a:picLocks noGrp="1" noChangeAspect="1"/>
          </p:cNvPicPr>
          <p:nvPr>
            <p:ph sz="half" idx="1"/>
          </p:nvPr>
        </p:nvPicPr>
        <p:blipFill>
          <a:blip r:embed="rId4" cstate="email"/>
          <a:stretch>
            <a:fillRect/>
          </a:stretch>
        </p:blipFill>
        <p:spPr>
          <a:xfrm>
            <a:off x="928662" y="1500174"/>
            <a:ext cx="2916757" cy="38862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285720" y="1214422"/>
            <a:ext cx="685776" cy="3048000"/>
          </a:xfrm>
        </p:spPr>
        <p:txBody>
          <a:bodyPr vert="vert270"/>
          <a:lstStyle/>
          <a:p>
            <a:r>
              <a:rPr lang="es-ES" dirty="0" smtClean="0"/>
              <a:t>PROGRAMA </a:t>
            </a:r>
            <a:endParaRPr lang="es-ES" dirty="0"/>
          </a:p>
        </p:txBody>
      </p:sp>
      <p:sp>
        <p:nvSpPr>
          <p:cNvPr id="10" name="9 Elipse"/>
          <p:cNvSpPr/>
          <p:nvPr/>
        </p:nvSpPr>
        <p:spPr>
          <a:xfrm>
            <a:off x="5857884" y="2357430"/>
            <a:ext cx="3071834" cy="2000264"/>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lvl="0" fontAlgn="base">
              <a:spcBef>
                <a:spcPct val="0"/>
              </a:spcBef>
              <a:spcAft>
                <a:spcPct val="0"/>
              </a:spcAft>
              <a:buFont typeface="Arial" pitchFamily="34" charset="0"/>
              <a:buChar char="•"/>
            </a:pPr>
            <a:endParaRPr lang="es-ES" dirty="0" smtClean="0">
              <a:latin typeface="Arial" pitchFamily="34" charset="0"/>
            </a:endParaRPr>
          </a:p>
        </p:txBody>
      </p:sp>
      <p:sp>
        <p:nvSpPr>
          <p:cNvPr id="11" name="10 Elipse"/>
          <p:cNvSpPr/>
          <p:nvPr/>
        </p:nvSpPr>
        <p:spPr>
          <a:xfrm rot="20089045">
            <a:off x="575946" y="357725"/>
            <a:ext cx="3071834" cy="1714512"/>
          </a:xfrm>
          <a:prstGeom prst="ellipse">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s-ES" dirty="0"/>
          </a:p>
        </p:txBody>
      </p:sp>
      <p:sp>
        <p:nvSpPr>
          <p:cNvPr id="12" name="11 Elipse"/>
          <p:cNvSpPr/>
          <p:nvPr/>
        </p:nvSpPr>
        <p:spPr>
          <a:xfrm>
            <a:off x="4286248" y="4643446"/>
            <a:ext cx="3286148" cy="2000264"/>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eaLnBrk="0" fontAlgn="base" hangingPunct="0">
              <a:spcBef>
                <a:spcPct val="0"/>
              </a:spcBef>
              <a:spcAft>
                <a:spcPct val="0"/>
              </a:spcAft>
              <a:buFont typeface="Arial" pitchFamily="34" charset="0"/>
              <a:buChar char="•"/>
              <a:tabLst>
                <a:tab pos="1085850" algn="l"/>
                <a:tab pos="3095625" algn="l"/>
              </a:tabLst>
            </a:pPr>
            <a:r>
              <a:rPr lang="es-ES" dirty="0" smtClean="0">
                <a:solidFill>
                  <a:schemeClr val="tx1"/>
                </a:solidFill>
                <a:latin typeface="Arial" pitchFamily="34" charset="0"/>
                <a:ea typeface="Times New Roman" pitchFamily="18" charset="0"/>
                <a:cs typeface="Arial" pitchFamily="34" charset="0"/>
              </a:rPr>
              <a:t>Archivos flash de animaciones,</a:t>
            </a:r>
          </a:p>
          <a:p>
            <a:pPr eaLnBrk="0" fontAlgn="base" hangingPunct="0">
              <a:spcBef>
                <a:spcPct val="0"/>
              </a:spcBef>
              <a:spcAft>
                <a:spcPct val="0"/>
              </a:spcAft>
              <a:buFont typeface="Arial" pitchFamily="34" charset="0"/>
              <a:buChar char="•"/>
              <a:tabLst>
                <a:tab pos="1085850" algn="l"/>
                <a:tab pos="3095625" algn="l"/>
              </a:tabLst>
            </a:pPr>
            <a:r>
              <a:rPr lang="es-ES" dirty="0" smtClean="0">
                <a:solidFill>
                  <a:schemeClr val="tx1"/>
                </a:solidFill>
                <a:latin typeface="Arial" pitchFamily="34" charset="0"/>
                <a:ea typeface="Times New Roman" pitchFamily="18" charset="0"/>
              </a:rPr>
              <a:t>Animaciones fotográficas</a:t>
            </a:r>
            <a:r>
              <a:rPr lang="es-ES" dirty="0" smtClean="0">
                <a:solidFill>
                  <a:schemeClr val="tx1"/>
                </a:solidFill>
                <a:latin typeface="Arial" pitchFamily="34" charset="0"/>
              </a:rPr>
              <a:t> </a:t>
            </a:r>
          </a:p>
        </p:txBody>
      </p:sp>
      <p:sp>
        <p:nvSpPr>
          <p:cNvPr id="30721" name="Rectangle 1"/>
          <p:cNvSpPr>
            <a:spLocks noChangeArrowheads="1"/>
          </p:cNvSpPr>
          <p:nvPr/>
        </p:nvSpPr>
        <p:spPr bwMode="auto">
          <a:xfrm rot="20358452">
            <a:off x="1071538" y="714356"/>
            <a:ext cx="2357454"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tab pos="1085850" algn="l"/>
                <a:tab pos="3095625" algn="l"/>
              </a:tabLst>
            </a:pPr>
            <a:r>
              <a:rPr lang="es-ES" sz="800" dirty="0" smtClean="0">
                <a:solidFill>
                  <a:srgbClr val="000000"/>
                </a:solidFill>
                <a:latin typeface="Arial" pitchFamily="34" charset="0"/>
                <a:ea typeface="Calibri" pitchFamily="34" charset="0"/>
                <a:cs typeface="Arial" pitchFamily="34" charset="0"/>
              </a:rPr>
              <a:t> </a:t>
            </a:r>
            <a:r>
              <a:rPr lang="es-ES" sz="2000" dirty="0" smtClean="0">
                <a:latin typeface="Arial" pitchFamily="34" charset="0"/>
                <a:ea typeface="Calibri" pitchFamily="34" charset="0"/>
                <a:cs typeface="Arial" pitchFamily="34" charset="0"/>
              </a:rPr>
              <a:t>Herramientas para las aulas virtuales </a:t>
            </a:r>
            <a:endParaRPr lang="es-ES" sz="2000" dirty="0" smtClean="0">
              <a:latin typeface="Arial" pitchFamily="34" charset="0"/>
            </a:endParaRPr>
          </a:p>
        </p:txBody>
      </p:sp>
      <p:sp>
        <p:nvSpPr>
          <p:cNvPr id="30722" name="Rectangle 2"/>
          <p:cNvSpPr>
            <a:spLocks noChangeArrowheads="1"/>
          </p:cNvSpPr>
          <p:nvPr/>
        </p:nvSpPr>
        <p:spPr bwMode="auto">
          <a:xfrm>
            <a:off x="5643570" y="285728"/>
            <a:ext cx="2428860"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tabLst/>
            </a:pPr>
            <a:r>
              <a:rPr lang="es-ES" sz="2000" dirty="0" smtClean="0">
                <a:latin typeface="Arial" pitchFamily="34" charset="0"/>
                <a:ea typeface="Times New Roman" pitchFamily="18" charset="0"/>
                <a:cs typeface="Arial" pitchFamily="34" charset="0"/>
              </a:rPr>
              <a:t>E</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xponer im</a:t>
            </a:r>
            <a:r>
              <a:rPr kumimoji="0" lang="es-ES" sz="2000" b="0" i="0"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genes,</a:t>
            </a:r>
            <a:endParaRPr lang="es-ES" sz="2000" dirty="0" smtClean="0">
              <a:latin typeface="Arial" pitchFamily="34" charset="0"/>
            </a:endParaRPr>
          </a:p>
          <a:p>
            <a:pPr marL="0" marR="0" lvl="0" indent="0" defTabSz="914400" rtl="0" eaLnBrk="1" fontAlgn="base" latinLnBrk="0" hangingPunct="1">
              <a:lnSpc>
                <a:spcPct val="100000"/>
              </a:lnSpc>
              <a:spcBef>
                <a:spcPct val="0"/>
              </a:spcBef>
              <a:spcAft>
                <a:spcPct val="0"/>
              </a:spcAft>
              <a:buClrTx/>
              <a:buSzTx/>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videos, </a:t>
            </a:r>
            <a:endParaRPr kumimoji="0" lang="es-ES" sz="2000" b="0" i="0" u="none" strike="noStrike" cap="none" normalizeH="0" baseline="0" dirty="0" smtClean="0">
              <a:ln>
                <a:noFill/>
              </a:ln>
              <a:solidFill>
                <a:schemeClr val="tx1"/>
              </a:solidFill>
              <a:effectLst/>
              <a:latin typeface="Arial" pitchFamily="34" charset="0"/>
            </a:endParaRPr>
          </a:p>
          <a:p>
            <a:pPr marL="0" marR="0" lvl="0" indent="0" defTabSz="914400" rtl="0" eaLnBrk="0" fontAlgn="base" latinLnBrk="0" hangingPunct="0">
              <a:lnSpc>
                <a:spcPct val="100000"/>
              </a:lnSpc>
              <a:spcBef>
                <a:spcPct val="0"/>
              </a:spcBef>
              <a:spcAft>
                <a:spcPct val="0"/>
              </a:spcAft>
              <a:buClrTx/>
              <a:buSzTx/>
              <a:buFontTx/>
              <a:buChar char="•"/>
              <a:tabLst/>
            </a:pPr>
            <a:r>
              <a:rPr kumimoji="0" lang="es-E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Enlazando videos Yuotube </a:t>
            </a:r>
            <a:endParaRPr kumimoji="0" lang="es-ES" sz="2000" b="0" i="0" u="none" strike="noStrike" cap="none" normalizeH="0" baseline="0" dirty="0" smtClean="0">
              <a:ln>
                <a:noFill/>
              </a:ln>
              <a:solidFill>
                <a:schemeClr val="tx1"/>
              </a:solidFill>
              <a:effectLst/>
              <a:latin typeface="Arial" pitchFamily="34" charset="0"/>
              <a:ea typeface="Times New Roman" pitchFamily="18" charset="0"/>
            </a:endParaRPr>
          </a:p>
          <a:p>
            <a:pPr marL="0" marR="0" lvl="0" indent="0" defTabSz="914400" rtl="0" eaLnBrk="0" fontAlgn="base" latinLnBrk="0" hangingPunct="0">
              <a:lnSpc>
                <a:spcPct val="100000"/>
              </a:lnSpc>
              <a:spcBef>
                <a:spcPct val="0"/>
              </a:spcBef>
              <a:spcAft>
                <a:spcPct val="0"/>
              </a:spcAft>
              <a:buClrTx/>
              <a:buSzTx/>
              <a:tabLst/>
            </a:pPr>
            <a:r>
              <a:rPr kumimoji="0" lang="es-ES" sz="2000" b="0" i="0" u="none" strike="noStrike" cap="none" normalizeH="0" baseline="0" dirty="0" smtClean="0">
                <a:ln>
                  <a:noFill/>
                </a:ln>
                <a:solidFill>
                  <a:schemeClr val="tx1"/>
                </a:solidFill>
                <a:effectLst/>
                <a:latin typeface="Arial" pitchFamily="34" charset="0"/>
              </a:rPr>
              <a:t> </a:t>
            </a:r>
          </a:p>
        </p:txBody>
      </p:sp>
      <p:sp>
        <p:nvSpPr>
          <p:cNvPr id="14" name="13 Elipse"/>
          <p:cNvSpPr/>
          <p:nvPr/>
        </p:nvSpPr>
        <p:spPr>
          <a:xfrm>
            <a:off x="5143504" y="142852"/>
            <a:ext cx="3214678" cy="1714512"/>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s-ES"/>
          </a:p>
        </p:txBody>
      </p:sp>
      <p:sp>
        <p:nvSpPr>
          <p:cNvPr id="31745" name="Rectangle 1"/>
          <p:cNvSpPr>
            <a:spLocks noChangeArrowheads="1"/>
          </p:cNvSpPr>
          <p:nvPr/>
        </p:nvSpPr>
        <p:spPr bwMode="auto">
          <a:xfrm>
            <a:off x="6000760" y="2666830"/>
            <a:ext cx="2786082"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1085850" algn="l"/>
                <a:tab pos="3095625" algn="l"/>
              </a:tabLst>
            </a:pP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Tu voz en un avatar 3D</a:t>
            </a:r>
            <a:endParaRPr kumimoji="0" lang="es-E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85850" algn="l"/>
                <a:tab pos="3095625" algn="l"/>
              </a:tabLst>
            </a:pP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Sitios para hospedar im</a:t>
            </a:r>
            <a:r>
              <a:rPr kumimoji="0" lang="es-ES" sz="1600" b="0" i="0"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genes ,gratis</a:t>
            </a:r>
          </a:p>
          <a:p>
            <a:pPr eaLnBrk="0" fontAlgn="base" hangingPunct="0">
              <a:spcBef>
                <a:spcPct val="0"/>
              </a:spcBef>
              <a:spcAft>
                <a:spcPct val="0"/>
              </a:spcAft>
              <a:buFontTx/>
              <a:buChar char="•"/>
              <a:tabLst>
                <a:tab pos="1085850" algn="l"/>
                <a:tab pos="3095625" algn="l"/>
              </a:tabLst>
            </a:pPr>
            <a:r>
              <a:rPr lang="es-ES" sz="1600" dirty="0" smtClean="0">
                <a:latin typeface="Arial" pitchFamily="34" charset="0"/>
                <a:ea typeface="Times New Roman" pitchFamily="18" charset="0"/>
                <a:cs typeface="Arial" pitchFamily="34" charset="0"/>
              </a:rPr>
              <a:t>T</a:t>
            </a:r>
            <a:r>
              <a:rPr lang="es-ES" sz="1600" dirty="0" smtClean="0">
                <a:latin typeface="Calibri"/>
                <a:ea typeface="Times New Roman" pitchFamily="18" charset="0"/>
                <a:cs typeface="Arial" pitchFamily="34" charset="0"/>
              </a:rPr>
              <a:t>í</a:t>
            </a:r>
            <a:r>
              <a:rPr lang="es-ES" sz="1600" dirty="0" smtClean="0">
                <a:latin typeface="Arial" pitchFamily="34" charset="0"/>
                <a:ea typeface="Times New Roman" pitchFamily="18" charset="0"/>
                <a:cs typeface="Arial" pitchFamily="34" charset="0"/>
              </a:rPr>
              <a:t>tulos para el aula virtual</a:t>
            </a:r>
            <a:endParaRPr lang="es-ES" sz="1600" dirty="0" smtClean="0">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85850" algn="l"/>
                <a:tab pos="3095625" algn="l"/>
              </a:tabLst>
            </a:pPr>
            <a:endParaRPr lang="es-ES" sz="1600" dirty="0" smtClean="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85850" algn="l"/>
                <a:tab pos="3095625" algn="l"/>
              </a:tabLst>
            </a:pPr>
            <a:endParaRPr kumimoji="0" lang="es-ES" sz="1600" b="0" i="0" u="none" strike="noStrike" cap="none" normalizeH="0" baseline="0" dirty="0" smtClean="0">
              <a:ln>
                <a:noFill/>
              </a:ln>
              <a:solidFill>
                <a:schemeClr val="tx1"/>
              </a:solidFill>
              <a:effectLst/>
              <a:latin typeface="Arial" pitchFamily="34" charset="0"/>
            </a:endParaRPr>
          </a:p>
        </p:txBody>
      </p:sp>
      <p:sp>
        <p:nvSpPr>
          <p:cNvPr id="16" name="15 Marcador de texto"/>
          <p:cNvSpPr>
            <a:spLocks noGrp="1"/>
          </p:cNvSpPr>
          <p:nvPr>
            <p:ph type="body" sz="half" idx="2"/>
          </p:nvPr>
        </p:nvSpPr>
        <p:spPr>
          <a:xfrm>
            <a:off x="2643174" y="1857364"/>
            <a:ext cx="3200400" cy="2071702"/>
          </a:xfrm>
        </p:spPr>
        <p:style>
          <a:lnRef idx="0">
            <a:schemeClr val="accent1"/>
          </a:lnRef>
          <a:fillRef idx="3">
            <a:schemeClr val="accent1"/>
          </a:fillRef>
          <a:effectRef idx="3">
            <a:schemeClr val="accent1"/>
          </a:effectRef>
          <a:fontRef idx="minor">
            <a:schemeClr val="lt1"/>
          </a:fontRef>
        </p:style>
        <p:txBody>
          <a:bodyPr>
            <a:normAutofit fontScale="92500" lnSpcReduction="20000"/>
          </a:bodyPr>
          <a:lstStyle/>
          <a:p>
            <a:r>
              <a:rPr lang="es-EC" sz="2400" b="1" i="1" dirty="0" smtClean="0"/>
              <a:t> </a:t>
            </a:r>
            <a:r>
              <a:rPr lang="es-EC" sz="2400" b="1" dirty="0" smtClean="0">
                <a:latin typeface="Arial" pitchFamily="34" charset="0"/>
                <a:cs typeface="Arial" pitchFamily="34" charset="0"/>
              </a:rPr>
              <a:t>MÓDULO IV</a:t>
            </a:r>
          </a:p>
          <a:p>
            <a:r>
              <a:rPr lang="es-EC" sz="2400" b="1" dirty="0" smtClean="0">
                <a:latin typeface="Arial" pitchFamily="34" charset="0"/>
                <a:cs typeface="Arial" pitchFamily="34" charset="0"/>
              </a:rPr>
              <a:t>Recursos de Educación Virtual</a:t>
            </a:r>
            <a:endParaRPr lang="es-ES" sz="2400" dirty="0">
              <a:latin typeface="Arial" pitchFamily="34" charset="0"/>
              <a:cs typeface="Arial" pitchFamily="34" charset="0"/>
            </a:endParaRPr>
          </a:p>
        </p:txBody>
      </p:sp>
      <p:sp>
        <p:nvSpPr>
          <p:cNvPr id="17" name="16 Elipse"/>
          <p:cNvSpPr/>
          <p:nvPr/>
        </p:nvSpPr>
        <p:spPr>
          <a:xfrm>
            <a:off x="0" y="3929066"/>
            <a:ext cx="3357554" cy="207167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lvl="0" fontAlgn="base">
              <a:spcBef>
                <a:spcPct val="0"/>
              </a:spcBef>
              <a:spcAft>
                <a:spcPct val="0"/>
              </a:spcAft>
              <a:buFontTx/>
              <a:buChar char="•"/>
              <a:tabLst>
                <a:tab pos="1085850" algn="l"/>
                <a:tab pos="3095625" algn="l"/>
              </a:tabLst>
            </a:pPr>
            <a:endParaRPr lang="es-ES" dirty="0" smtClean="0">
              <a:solidFill>
                <a:schemeClr val="tx1"/>
              </a:solidFill>
              <a:latin typeface="Arial" pitchFamily="34" charset="0"/>
              <a:ea typeface="Times New Roman" pitchFamily="18" charset="0"/>
              <a:cs typeface="Arial" pitchFamily="34" charset="0"/>
            </a:endParaRPr>
          </a:p>
          <a:p>
            <a:pPr lvl="0" fontAlgn="base">
              <a:spcBef>
                <a:spcPct val="0"/>
              </a:spcBef>
              <a:spcAft>
                <a:spcPct val="0"/>
              </a:spcAft>
              <a:buFontTx/>
              <a:buChar char="•"/>
              <a:tabLst>
                <a:tab pos="1085850" algn="l"/>
                <a:tab pos="3095625" algn="l"/>
              </a:tabLst>
            </a:pPr>
            <a:r>
              <a:rPr lang="es-ES" dirty="0" smtClean="0">
                <a:solidFill>
                  <a:schemeClr val="tx1"/>
                </a:solidFill>
                <a:latin typeface="Arial" pitchFamily="34" charset="0"/>
                <a:ea typeface="Times New Roman" pitchFamily="18" charset="0"/>
                <a:cs typeface="Arial" pitchFamily="34" charset="0"/>
              </a:rPr>
              <a:t>Combinar un libro y Power Point</a:t>
            </a:r>
            <a:endParaRPr lang="es-ES" dirty="0" smtClean="0">
              <a:solidFill>
                <a:schemeClr val="tx1"/>
              </a:solidFill>
              <a:latin typeface="Arial" pitchFamily="34" charset="0"/>
            </a:endParaRPr>
          </a:p>
          <a:p>
            <a:pPr lvl="0" eaLnBrk="0" fontAlgn="base" hangingPunct="0">
              <a:spcBef>
                <a:spcPct val="0"/>
              </a:spcBef>
              <a:spcAft>
                <a:spcPct val="0"/>
              </a:spcAft>
              <a:buFontTx/>
              <a:buChar char="•"/>
              <a:tabLst>
                <a:tab pos="1085850" algn="l"/>
                <a:tab pos="3095625" algn="l"/>
              </a:tabLst>
            </a:pPr>
            <a:r>
              <a:rPr lang="es-ES" dirty="0" smtClean="0">
                <a:latin typeface="Arial" pitchFamily="34" charset="0"/>
                <a:ea typeface="Times New Roman" pitchFamily="18" charset="0"/>
                <a:cs typeface="Arial" pitchFamily="34" charset="0"/>
              </a:rPr>
              <a:t>L</a:t>
            </a:r>
            <a:r>
              <a:rPr lang="es-ES" dirty="0" smtClean="0">
                <a:solidFill>
                  <a:schemeClr val="tx1"/>
                </a:solidFill>
                <a:latin typeface="Arial" pitchFamily="34" charset="0"/>
                <a:ea typeface="Times New Roman" pitchFamily="18" charset="0"/>
                <a:cs typeface="Arial" pitchFamily="34" charset="0"/>
              </a:rPr>
              <a:t>ibro</a:t>
            </a:r>
            <a:endParaRPr lang="es-ES" dirty="0" smtClean="0">
              <a:solidFill>
                <a:schemeClr val="tx1"/>
              </a:solidFill>
              <a:latin typeface="Arial" pitchFamily="34" charset="0"/>
            </a:endParaRPr>
          </a:p>
          <a:p>
            <a:pPr eaLnBrk="0" fontAlgn="base" hangingPunct="0">
              <a:spcBef>
                <a:spcPct val="0"/>
              </a:spcBef>
              <a:spcAft>
                <a:spcPct val="0"/>
              </a:spcAft>
              <a:buFontTx/>
              <a:buChar char="•"/>
              <a:tabLst>
                <a:tab pos="1085850" algn="l"/>
                <a:tab pos="3095625" algn="l"/>
              </a:tabLst>
            </a:pPr>
            <a:r>
              <a:rPr lang="es-ES" dirty="0" smtClean="0">
                <a:solidFill>
                  <a:schemeClr val="tx1"/>
                </a:solidFill>
                <a:latin typeface="Arial" pitchFamily="34" charset="0"/>
                <a:ea typeface="Times New Roman" pitchFamily="18" charset="0"/>
                <a:cs typeface="Arial" pitchFamily="34" charset="0"/>
              </a:rPr>
              <a:t>Slideshow</a:t>
            </a:r>
          </a:p>
          <a:p>
            <a:pPr lvl="0" eaLnBrk="0" fontAlgn="base" hangingPunct="0">
              <a:spcBef>
                <a:spcPct val="0"/>
              </a:spcBef>
              <a:spcAft>
                <a:spcPct val="0"/>
              </a:spcAft>
              <a:buFontTx/>
              <a:buChar char="•"/>
              <a:tabLst>
                <a:tab pos="1085850" algn="l"/>
                <a:tab pos="3095625" algn="l"/>
              </a:tabLst>
            </a:pPr>
            <a:endParaRPr lang="es-ES" sz="2000" dirty="0" smtClean="0">
              <a:solidFill>
                <a:schemeClr val="tx1"/>
              </a:solidFill>
              <a:latin typeface="Arial" pitchFamily="34" charset="0"/>
              <a:ea typeface="Times New Roman" pitchFamily="18"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a:xfrm>
            <a:off x="457200" y="381000"/>
            <a:ext cx="685776" cy="3048000"/>
          </a:xfrm>
        </p:spPr>
        <p:txBody>
          <a:bodyPr vert="vert270"/>
          <a:lstStyle/>
          <a:p>
            <a:r>
              <a:rPr lang="es-ES" dirty="0" smtClean="0"/>
              <a:t>PROGRAMA </a:t>
            </a:r>
            <a:endParaRPr lang="es-ES" dirty="0"/>
          </a:p>
        </p:txBody>
      </p:sp>
      <p:sp>
        <p:nvSpPr>
          <p:cNvPr id="8" name="7 Elipse"/>
          <p:cNvSpPr/>
          <p:nvPr/>
        </p:nvSpPr>
        <p:spPr>
          <a:xfrm rot="20084841">
            <a:off x="1015116" y="245192"/>
            <a:ext cx="2953752" cy="2071702"/>
          </a:xfrm>
          <a:prstGeom prst="ellipse">
            <a:avLst/>
          </a:prstGeom>
        </p:spPr>
        <p:style>
          <a:lnRef idx="1">
            <a:schemeClr val="accent2"/>
          </a:lnRef>
          <a:fillRef idx="1003">
            <a:schemeClr val="dk1"/>
          </a:fillRef>
          <a:effectRef idx="1">
            <a:schemeClr val="accent2"/>
          </a:effectRef>
          <a:fontRef idx="minor">
            <a:schemeClr val="dk1"/>
          </a:fontRef>
        </p:style>
        <p:txBody>
          <a:bodyPr rtlCol="0" anchor="ctr"/>
          <a:lstStyle/>
          <a:p>
            <a:pPr lvl="0" algn="ctr" eaLnBrk="0" fontAlgn="base" hangingPunct="0">
              <a:spcBef>
                <a:spcPct val="0"/>
              </a:spcBef>
              <a:spcAft>
                <a:spcPct val="0"/>
              </a:spcAft>
              <a:buFontTx/>
              <a:buChar char="•"/>
              <a:tabLst>
                <a:tab pos="1085850" algn="l"/>
                <a:tab pos="3095625" algn="l"/>
              </a:tabLst>
            </a:pPr>
            <a:r>
              <a:rPr lang="es-ES" dirty="0" smtClean="0">
                <a:solidFill>
                  <a:schemeClr val="tx1"/>
                </a:solidFill>
                <a:latin typeface="Arial" pitchFamily="34" charset="0"/>
                <a:ea typeface="Calibri" pitchFamily="34" charset="0"/>
                <a:cs typeface="Arial" pitchFamily="34" charset="0"/>
              </a:rPr>
              <a:t>Educaci</a:t>
            </a:r>
            <a:r>
              <a:rPr lang="es-ES" dirty="0" smtClean="0">
                <a:solidFill>
                  <a:schemeClr val="tx1"/>
                </a:solidFill>
                <a:latin typeface="Calibri"/>
                <a:ea typeface="Calibri" pitchFamily="34" charset="0"/>
                <a:cs typeface="Arial" pitchFamily="34" charset="0"/>
              </a:rPr>
              <a:t>ó</a:t>
            </a:r>
            <a:r>
              <a:rPr lang="es-ES" dirty="0" smtClean="0">
                <a:solidFill>
                  <a:schemeClr val="tx1"/>
                </a:solidFill>
                <a:latin typeface="Arial" pitchFamily="34" charset="0"/>
                <a:ea typeface="Calibri" pitchFamily="34" charset="0"/>
                <a:cs typeface="Arial" pitchFamily="34" charset="0"/>
              </a:rPr>
              <a:t>n a trav</a:t>
            </a:r>
            <a:r>
              <a:rPr lang="es-ES" dirty="0" smtClean="0">
                <a:solidFill>
                  <a:schemeClr val="tx1"/>
                </a:solidFill>
                <a:latin typeface="Calibri"/>
                <a:ea typeface="Calibri" pitchFamily="34" charset="0"/>
                <a:cs typeface="Arial" pitchFamily="34" charset="0"/>
              </a:rPr>
              <a:t>é</a:t>
            </a:r>
            <a:r>
              <a:rPr lang="es-ES" dirty="0" smtClean="0">
                <a:solidFill>
                  <a:schemeClr val="tx1"/>
                </a:solidFill>
                <a:latin typeface="Arial" pitchFamily="34" charset="0"/>
                <a:ea typeface="Calibri" pitchFamily="34" charset="0"/>
                <a:cs typeface="Arial" pitchFamily="34" charset="0"/>
              </a:rPr>
              <a:t>s </a:t>
            </a:r>
          </a:p>
          <a:p>
            <a:pPr lvl="0" algn="ctr" eaLnBrk="0" fontAlgn="base" hangingPunct="0">
              <a:spcBef>
                <a:spcPct val="0"/>
              </a:spcBef>
              <a:spcAft>
                <a:spcPct val="0"/>
              </a:spcAft>
              <a:tabLst>
                <a:tab pos="1085850" algn="l"/>
                <a:tab pos="3095625" algn="l"/>
              </a:tabLst>
            </a:pPr>
            <a:r>
              <a:rPr lang="es-ES" dirty="0" smtClean="0">
                <a:solidFill>
                  <a:schemeClr val="tx1"/>
                </a:solidFill>
                <a:latin typeface="Arial" pitchFamily="34" charset="0"/>
                <a:ea typeface="Calibri" pitchFamily="34" charset="0"/>
                <a:cs typeface="Arial" pitchFamily="34" charset="0"/>
              </a:rPr>
              <a:t>de MUVE`S</a:t>
            </a:r>
            <a:endParaRPr lang="es-ES" sz="1400" dirty="0" smtClean="0">
              <a:solidFill>
                <a:schemeClr val="tx1"/>
              </a:solidFill>
              <a:latin typeface="Arial" pitchFamily="34" charset="0"/>
            </a:endParaRPr>
          </a:p>
        </p:txBody>
      </p:sp>
      <p:sp>
        <p:nvSpPr>
          <p:cNvPr id="10" name="9 Elipse"/>
          <p:cNvSpPr/>
          <p:nvPr/>
        </p:nvSpPr>
        <p:spPr>
          <a:xfrm>
            <a:off x="5857884" y="214290"/>
            <a:ext cx="2786082" cy="1714536"/>
          </a:xfrm>
          <a:prstGeom prst="ellipse">
            <a:avLst/>
          </a:prstGeom>
        </p:spPr>
        <p:style>
          <a:lnRef idx="1">
            <a:schemeClr val="accent2"/>
          </a:lnRef>
          <a:fillRef idx="1003">
            <a:schemeClr val="lt2"/>
          </a:fillRef>
          <a:effectRef idx="2">
            <a:schemeClr val="accent2"/>
          </a:effectRef>
          <a:fontRef idx="minor">
            <a:schemeClr val="lt1"/>
          </a:fontRef>
        </p:style>
        <p:txBody>
          <a:bodyPr rtlCol="0" anchor="ctr"/>
          <a:lstStyle/>
          <a:p>
            <a:pPr lvl="0" algn="ctr" eaLnBrk="0" fontAlgn="base" hangingPunct="0">
              <a:spcBef>
                <a:spcPct val="0"/>
              </a:spcBef>
              <a:spcAft>
                <a:spcPct val="0"/>
              </a:spcAft>
              <a:buFontTx/>
              <a:buChar char="•"/>
              <a:tabLst>
                <a:tab pos="1085850" algn="l"/>
                <a:tab pos="3095625" algn="l"/>
              </a:tabLst>
            </a:pPr>
            <a:r>
              <a:rPr lang="es-ES" dirty="0" smtClean="0">
                <a:solidFill>
                  <a:srgbClr val="AB4779"/>
                </a:solidFill>
                <a:latin typeface="Arial" pitchFamily="34" charset="0"/>
                <a:ea typeface="Calibri" pitchFamily="34" charset="0"/>
                <a:cs typeface="Arial" pitchFamily="34" charset="0"/>
              </a:rPr>
              <a:t>Educaci</a:t>
            </a:r>
            <a:r>
              <a:rPr lang="es-ES" dirty="0" smtClean="0">
                <a:solidFill>
                  <a:srgbClr val="AB4779"/>
                </a:solidFill>
                <a:latin typeface="Calibri"/>
                <a:ea typeface="Calibri" pitchFamily="34" charset="0"/>
                <a:cs typeface="Arial" pitchFamily="34" charset="0"/>
              </a:rPr>
              <a:t>ó</a:t>
            </a:r>
            <a:r>
              <a:rPr lang="es-ES" dirty="0" smtClean="0">
                <a:solidFill>
                  <a:srgbClr val="AB4779"/>
                </a:solidFill>
                <a:latin typeface="Arial" pitchFamily="34" charset="0"/>
                <a:ea typeface="Calibri" pitchFamily="34" charset="0"/>
                <a:cs typeface="Arial" pitchFamily="34" charset="0"/>
              </a:rPr>
              <a:t>n y Mundos virtuales 3D</a:t>
            </a:r>
            <a:endParaRPr lang="es-ES" sz="1400" dirty="0" smtClean="0">
              <a:solidFill>
                <a:srgbClr val="AB4779"/>
              </a:solidFill>
              <a:latin typeface="Arial" pitchFamily="34" charset="0"/>
            </a:endParaRPr>
          </a:p>
        </p:txBody>
      </p:sp>
      <p:sp>
        <p:nvSpPr>
          <p:cNvPr id="11" name="10 Elipse"/>
          <p:cNvSpPr/>
          <p:nvPr/>
        </p:nvSpPr>
        <p:spPr>
          <a:xfrm>
            <a:off x="571472" y="4214818"/>
            <a:ext cx="2786082" cy="1857388"/>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s-ES" dirty="0" smtClean="0"/>
              <a:t>Google</a:t>
            </a:r>
          </a:p>
          <a:p>
            <a:pPr algn="ctr"/>
            <a:r>
              <a:rPr lang="es-ES" dirty="0" err="1" smtClean="0"/>
              <a:t>Earth</a:t>
            </a:r>
            <a:endParaRPr lang="es-ES" dirty="0"/>
          </a:p>
        </p:txBody>
      </p:sp>
      <p:sp>
        <p:nvSpPr>
          <p:cNvPr id="12" name="11 Elipse"/>
          <p:cNvSpPr/>
          <p:nvPr/>
        </p:nvSpPr>
        <p:spPr>
          <a:xfrm>
            <a:off x="6215074" y="2285992"/>
            <a:ext cx="2928926" cy="2071702"/>
          </a:xfrm>
          <a:prstGeom prst="ellipse">
            <a:avLst/>
          </a:prstGeom>
        </p:spPr>
        <p:style>
          <a:lnRef idx="0">
            <a:schemeClr val="accent5"/>
          </a:lnRef>
          <a:fillRef idx="3">
            <a:schemeClr val="accent5"/>
          </a:fillRef>
          <a:effectRef idx="3">
            <a:schemeClr val="accent5"/>
          </a:effectRef>
          <a:fontRef idx="minor">
            <a:schemeClr val="lt1"/>
          </a:fontRef>
        </p:style>
        <p:txBody>
          <a:bodyPr rtlCol="0" anchor="ctr"/>
          <a:lstStyle/>
          <a:p>
            <a:pPr lvl="0" algn="ctr" eaLnBrk="0" fontAlgn="base" hangingPunct="0">
              <a:spcBef>
                <a:spcPct val="0"/>
              </a:spcBef>
              <a:spcAft>
                <a:spcPct val="0"/>
              </a:spcAft>
              <a:tabLst>
                <a:tab pos="1085850" algn="l"/>
                <a:tab pos="3095625" algn="l"/>
              </a:tabLst>
            </a:pPr>
            <a:endParaRPr lang="es-ES" dirty="0" smtClean="0">
              <a:solidFill>
                <a:schemeClr val="tx1"/>
              </a:solidFill>
              <a:latin typeface="Arial" pitchFamily="34" charset="0"/>
              <a:ea typeface="Calibri" pitchFamily="34" charset="0"/>
              <a:cs typeface="Arial" pitchFamily="34" charset="0"/>
            </a:endParaRPr>
          </a:p>
          <a:p>
            <a:pPr lvl="0" algn="ctr" eaLnBrk="0" fontAlgn="base" hangingPunct="0">
              <a:spcBef>
                <a:spcPct val="0"/>
              </a:spcBef>
              <a:spcAft>
                <a:spcPct val="0"/>
              </a:spcAft>
              <a:tabLst>
                <a:tab pos="1085850" algn="l"/>
                <a:tab pos="3095625" algn="l"/>
              </a:tabLst>
            </a:pPr>
            <a:endParaRPr lang="es-ES" dirty="0" smtClean="0">
              <a:solidFill>
                <a:schemeClr val="tx1"/>
              </a:solidFill>
              <a:latin typeface="Arial" pitchFamily="34" charset="0"/>
              <a:ea typeface="Calibri" pitchFamily="34" charset="0"/>
              <a:cs typeface="Arial" pitchFamily="34" charset="0"/>
            </a:endParaRPr>
          </a:p>
          <a:p>
            <a:pPr lvl="0" algn="ctr" eaLnBrk="0" fontAlgn="base" hangingPunct="0">
              <a:spcBef>
                <a:spcPct val="0"/>
              </a:spcBef>
              <a:spcAft>
                <a:spcPct val="0"/>
              </a:spcAft>
              <a:tabLst>
                <a:tab pos="1085850" algn="l"/>
                <a:tab pos="3095625" algn="l"/>
              </a:tabLst>
            </a:pPr>
            <a:r>
              <a:rPr lang="es-ES" dirty="0" smtClean="0">
                <a:solidFill>
                  <a:schemeClr val="tx1"/>
                </a:solidFill>
                <a:latin typeface="Arial" pitchFamily="34" charset="0"/>
                <a:ea typeface="Calibri" pitchFamily="34" charset="0"/>
                <a:cs typeface="Arial" pitchFamily="34" charset="0"/>
              </a:rPr>
              <a:t>Los entornos 3D, Futuro de Elearning</a:t>
            </a:r>
            <a:endParaRPr lang="es-ES" dirty="0" smtClean="0">
              <a:solidFill>
                <a:schemeClr val="tx1"/>
              </a:solidFill>
              <a:latin typeface="Arial" pitchFamily="34" charset="0"/>
              <a:ea typeface="Calibri" pitchFamily="34" charset="0"/>
            </a:endParaRPr>
          </a:p>
          <a:p>
            <a:pPr lvl="0" algn="ctr" eaLnBrk="0" fontAlgn="base" hangingPunct="0">
              <a:spcBef>
                <a:spcPct val="0"/>
              </a:spcBef>
              <a:spcAft>
                <a:spcPct val="0"/>
              </a:spcAft>
              <a:tabLst>
                <a:tab pos="1085850" algn="l"/>
                <a:tab pos="3095625" algn="l"/>
              </a:tabLst>
            </a:pPr>
            <a:endParaRPr lang="es-ES" sz="4000" dirty="0" smtClean="0">
              <a:solidFill>
                <a:schemeClr val="tx1"/>
              </a:solidFill>
              <a:latin typeface="Arial" pitchFamily="34" charset="0"/>
            </a:endParaRPr>
          </a:p>
        </p:txBody>
      </p:sp>
      <p:sp>
        <p:nvSpPr>
          <p:cNvPr id="13" name="12 Marcador de texto"/>
          <p:cNvSpPr>
            <a:spLocks noGrp="1"/>
          </p:cNvSpPr>
          <p:nvPr>
            <p:ph type="body" sz="half" idx="2"/>
          </p:nvPr>
        </p:nvSpPr>
        <p:spPr>
          <a:xfrm>
            <a:off x="3071802" y="2214554"/>
            <a:ext cx="3200400" cy="2028820"/>
          </a:xfrm>
        </p:spPr>
        <p:style>
          <a:lnRef idx="1">
            <a:schemeClr val="accent1"/>
          </a:lnRef>
          <a:fillRef idx="2">
            <a:schemeClr val="accent1"/>
          </a:fillRef>
          <a:effectRef idx="1">
            <a:schemeClr val="accent1"/>
          </a:effectRef>
          <a:fontRef idx="minor">
            <a:schemeClr val="dk1"/>
          </a:fontRef>
        </p:style>
        <p:txBody>
          <a:bodyPr>
            <a:noAutofit/>
          </a:bodyPr>
          <a:lstStyle/>
          <a:p>
            <a:pPr>
              <a:spcBef>
                <a:spcPts val="0"/>
              </a:spcBef>
            </a:pPr>
            <a:r>
              <a:rPr lang="es-ES" sz="2000" dirty="0" smtClean="0">
                <a:solidFill>
                  <a:schemeClr val="tx1"/>
                </a:solidFill>
              </a:rPr>
              <a:t>Segundo Nivel</a:t>
            </a:r>
          </a:p>
          <a:p>
            <a:pPr>
              <a:spcBef>
                <a:spcPts val="0"/>
              </a:spcBef>
            </a:pPr>
            <a:r>
              <a:rPr lang="es-ES" sz="2000" dirty="0" smtClean="0">
                <a:solidFill>
                  <a:schemeClr val="tx1"/>
                </a:solidFill>
              </a:rPr>
              <a:t>Módulo V</a:t>
            </a:r>
          </a:p>
          <a:p>
            <a:pPr>
              <a:spcBef>
                <a:spcPts val="0"/>
              </a:spcBef>
            </a:pPr>
            <a:r>
              <a:rPr lang="es-ES" sz="2000" dirty="0" smtClean="0">
                <a:solidFill>
                  <a:schemeClr val="tx1"/>
                </a:solidFill>
              </a:rPr>
              <a:t>Entornos de Aprendizaje </a:t>
            </a:r>
          </a:p>
          <a:p>
            <a:pPr>
              <a:spcBef>
                <a:spcPts val="0"/>
              </a:spcBef>
            </a:pPr>
            <a:r>
              <a:rPr lang="es-ES" sz="2000" dirty="0" smtClean="0">
                <a:solidFill>
                  <a:schemeClr val="tx1"/>
                </a:solidFill>
              </a:rPr>
              <a:t>3D</a:t>
            </a:r>
          </a:p>
          <a:p>
            <a:pPr lvl="0"/>
            <a:endParaRPr lang="es-ES" sz="2000" dirty="0" smtClean="0">
              <a:solidFill>
                <a:schemeClr val="tx1"/>
              </a:solidFill>
            </a:endParaRPr>
          </a:p>
        </p:txBody>
      </p:sp>
      <p:sp>
        <p:nvSpPr>
          <p:cNvPr id="14" name="13 Elipse"/>
          <p:cNvSpPr/>
          <p:nvPr/>
        </p:nvSpPr>
        <p:spPr>
          <a:xfrm>
            <a:off x="3571868" y="4929198"/>
            <a:ext cx="3500462" cy="1714512"/>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s-ES" dirty="0" smtClean="0">
                <a:solidFill>
                  <a:schemeClr val="tx1"/>
                </a:solidFill>
                <a:latin typeface="Arial" pitchFamily="34" charset="0"/>
                <a:ea typeface="Calibri" pitchFamily="34" charset="0"/>
              </a:rPr>
              <a:t>Second Life Académico</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9 Imagen" descr="FOTO_0220080817233212.jpg"/>
          <p:cNvPicPr>
            <a:picLocks noChangeAspect="1"/>
          </p:cNvPicPr>
          <p:nvPr/>
        </p:nvPicPr>
        <p:blipFill>
          <a:blip r:embed="rId2" cstate="email"/>
          <a:srcRect l="8107"/>
          <a:stretch>
            <a:fillRect/>
          </a:stretch>
        </p:blipFill>
        <p:spPr>
          <a:xfrm>
            <a:off x="6715140" y="0"/>
            <a:ext cx="2428860" cy="1428736"/>
          </a:xfrm>
          <a:prstGeom prst="rect">
            <a:avLst/>
          </a:prstGeom>
        </p:spPr>
      </p:pic>
      <p:sp>
        <p:nvSpPr>
          <p:cNvPr id="6" name="5 Marcador de contenido"/>
          <p:cNvSpPr>
            <a:spLocks noGrp="1"/>
          </p:cNvSpPr>
          <p:nvPr>
            <p:ph idx="1"/>
          </p:nvPr>
        </p:nvSpPr>
        <p:spPr>
          <a:xfrm>
            <a:off x="142844" y="571456"/>
            <a:ext cx="9001156" cy="6286544"/>
          </a:xfrm>
        </p:spPr>
        <p:style>
          <a:lnRef idx="0">
            <a:schemeClr val="accent5"/>
          </a:lnRef>
          <a:fillRef idx="3">
            <a:schemeClr val="accent5"/>
          </a:fillRef>
          <a:effectRef idx="3">
            <a:schemeClr val="accent5"/>
          </a:effectRef>
          <a:fontRef idx="minor">
            <a:schemeClr val="lt1"/>
          </a:fontRef>
        </p:style>
        <p:txBody>
          <a:bodyPr>
            <a:noAutofit/>
          </a:bodyPr>
          <a:lstStyle/>
          <a:p>
            <a:r>
              <a:rPr lang="es-ES" sz="2000" dirty="0" smtClean="0">
                <a:latin typeface="Arial" pitchFamily="34" charset="0"/>
                <a:cs typeface="Arial" pitchFamily="34" charset="0"/>
              </a:rPr>
              <a:t>Se esperan resultados positivos respecto a los indicadores establecidos.</a:t>
            </a:r>
          </a:p>
          <a:p>
            <a:r>
              <a:rPr lang="es-EC" sz="2000" dirty="0" smtClean="0">
                <a:latin typeface="Arial" pitchFamily="34" charset="0"/>
                <a:cs typeface="Arial" pitchFamily="34" charset="0"/>
              </a:rPr>
              <a:t>Desarrollar  B-</a:t>
            </a:r>
            <a:r>
              <a:rPr lang="es-EC" sz="2000" dirty="0" err="1" smtClean="0">
                <a:latin typeface="Arial" pitchFamily="34" charset="0"/>
                <a:cs typeface="Arial" pitchFamily="34" charset="0"/>
              </a:rPr>
              <a:t>learning</a:t>
            </a:r>
            <a:r>
              <a:rPr lang="es-EC" sz="2000" dirty="0" smtClean="0">
                <a:latin typeface="Arial" pitchFamily="34" charset="0"/>
                <a:cs typeface="Arial" pitchFamily="34" charset="0"/>
              </a:rPr>
              <a:t> como propuesta educativa creativa, que se convierte en valiosa herramienta de aprendizaje..</a:t>
            </a:r>
          </a:p>
          <a:p>
            <a:r>
              <a:rPr lang="es-ES" sz="2000" dirty="0" smtClean="0">
                <a:latin typeface="Arial" pitchFamily="34" charset="0"/>
                <a:cs typeface="Arial" pitchFamily="34" charset="0"/>
              </a:rPr>
              <a:t>Una  comunicación entre participantes y tutores,  en tiempo, espacio y socio-afectividad, favoreciendo el avance en los cursos  de acuerdo al propio ritmo.</a:t>
            </a:r>
            <a:endParaRPr lang="es-EC" sz="2000" dirty="0" smtClean="0">
              <a:latin typeface="Arial" pitchFamily="34" charset="0"/>
              <a:cs typeface="Arial" pitchFamily="34" charset="0"/>
            </a:endParaRPr>
          </a:p>
          <a:p>
            <a:pPr algn="just"/>
            <a:r>
              <a:rPr lang="es-ES" sz="2000" dirty="0" smtClean="0">
                <a:latin typeface="Arial" pitchFamily="34" charset="0"/>
                <a:cs typeface="Arial" pitchFamily="34" charset="0"/>
              </a:rPr>
              <a:t>C</a:t>
            </a:r>
            <a:r>
              <a:rPr lang="es-EC" sz="2000" dirty="0" smtClean="0">
                <a:latin typeface="Arial" pitchFamily="34" charset="0"/>
                <a:cs typeface="Arial" pitchFamily="34" charset="0"/>
              </a:rPr>
              <a:t>onseguir la capacitación de los docentes de la Universidad Internacional del Ecuador de manera que en forma fluida y amena puedan llevar adelante los procesos de aprendizaje con éxito.</a:t>
            </a:r>
          </a:p>
        </p:txBody>
      </p:sp>
      <p:sp>
        <p:nvSpPr>
          <p:cNvPr id="7" name="6 Marcador de texto"/>
          <p:cNvSpPr>
            <a:spLocks noGrp="1"/>
          </p:cNvSpPr>
          <p:nvPr>
            <p:ph type="body" sz="half" idx="2"/>
          </p:nvPr>
        </p:nvSpPr>
        <p:spPr>
          <a:xfrm rot="20930066">
            <a:off x="-109023" y="131651"/>
            <a:ext cx="3715276" cy="1450963"/>
          </a:xfrm>
        </p:spPr>
        <p:txBody>
          <a:bodyPr>
            <a:noAutofit/>
          </a:bodyPr>
          <a:lstStyle/>
          <a:p>
            <a:r>
              <a:rPr lang="es-EC" sz="2400" b="1" dirty="0" smtClean="0"/>
              <a:t>RESULTADOS ESPERADOS DE EL PROYECTO </a:t>
            </a:r>
            <a:endParaRPr lang="es-EC" sz="2400" b="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2428860" y="142852"/>
            <a:ext cx="4131259" cy="646331"/>
          </a:xfrm>
          <a:prstGeom prst="rect">
            <a:avLst/>
          </a:prstGeom>
        </p:spPr>
        <p:txBody>
          <a:bodyPr wrap="none">
            <a:spAutoFit/>
          </a:bodyPr>
          <a:lstStyle/>
          <a:p>
            <a:r>
              <a:rPr lang="es-ES" sz="3600" dirty="0" smtClean="0">
                <a:cs typeface="Arial" pitchFamily="34" charset="0"/>
              </a:rPr>
              <a:t>CONCLUSIONES </a:t>
            </a:r>
            <a:endParaRPr lang="es-ES" sz="3600" dirty="0">
              <a:cs typeface="Arial" pitchFamily="34" charset="0"/>
            </a:endParaRPr>
          </a:p>
        </p:txBody>
      </p:sp>
      <p:sp>
        <p:nvSpPr>
          <p:cNvPr id="3" name="2 Elipse"/>
          <p:cNvSpPr/>
          <p:nvPr/>
        </p:nvSpPr>
        <p:spPr>
          <a:xfrm>
            <a:off x="214282" y="857232"/>
            <a:ext cx="8929718" cy="5786478"/>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just"/>
            <a:r>
              <a:rPr lang="es-ES" sz="2400" dirty="0" smtClean="0">
                <a:solidFill>
                  <a:schemeClr val="tx1"/>
                </a:solidFill>
                <a:latin typeface="Arial" pitchFamily="34" charset="0"/>
                <a:cs typeface="Arial" pitchFamily="34" charset="0"/>
              </a:rPr>
              <a:t>Se plantea una  propuesta a la  UIDE para implementar un  proyecto de apoyo virtual que mejore los procesos presenciales de aprendizaje con la capacitación de los docentes. En la construcción de conocimientos a través de  las herramientas de la web 1,2.0. 3D. Con base en la Metodología PACIE y aplicando la modalidad B-</a:t>
            </a:r>
            <a:r>
              <a:rPr lang="es-ES" sz="2400" dirty="0" err="1" smtClean="0">
                <a:solidFill>
                  <a:schemeClr val="tx1"/>
                </a:solidFill>
                <a:latin typeface="Arial" pitchFamily="34" charset="0"/>
                <a:cs typeface="Arial" pitchFamily="34" charset="0"/>
              </a:rPr>
              <a:t>learning</a:t>
            </a:r>
            <a:r>
              <a:rPr lang="es-ES" sz="2400" dirty="0" smtClean="0">
                <a:solidFill>
                  <a:schemeClr val="tx1"/>
                </a:solidFill>
                <a:latin typeface="Arial" pitchFamily="34" charset="0"/>
                <a:cs typeface="Arial" pitchFamily="34" charset="0"/>
              </a:rPr>
              <a:t>, para optimizar el aprendizaje de los alumnos y los recursos tecnológico  y humanos de la universidad.</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1000100" y="2143116"/>
            <a:ext cx="7346883" cy="175432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s-E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GRACIAS  </a:t>
            </a:r>
          </a:p>
          <a:p>
            <a:pPr algn="ctr"/>
            <a:r>
              <a:rPr lang="es-E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POR SU ATENCIÓN </a:t>
            </a:r>
            <a:endParaRPr lang="es-ES"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857232"/>
            <a:ext cx="3543296" cy="1928826"/>
          </a:xfrm>
        </p:spPr>
        <p:txBody>
          <a:bodyPr anchor="ctr"/>
          <a:lstStyle/>
          <a:p>
            <a:pPr algn="ctr"/>
            <a:r>
              <a:rPr lang="es-ES" dirty="0" err="1" smtClean="0"/>
              <a:t>Metaverso</a:t>
            </a:r>
            <a:endParaRPr lang="es-ES" dirty="0"/>
          </a:p>
        </p:txBody>
      </p:sp>
      <p:sp>
        <p:nvSpPr>
          <p:cNvPr id="3" name="2 Marcador de texto"/>
          <p:cNvSpPr>
            <a:spLocks noGrp="1"/>
          </p:cNvSpPr>
          <p:nvPr>
            <p:ph type="body" sz="half" idx="2"/>
          </p:nvPr>
        </p:nvSpPr>
        <p:spPr>
          <a:xfrm>
            <a:off x="457200" y="4648200"/>
            <a:ext cx="3186106" cy="1524000"/>
          </a:xfrm>
        </p:spPr>
        <p:style>
          <a:lnRef idx="1">
            <a:schemeClr val="accent5"/>
          </a:lnRef>
          <a:fillRef idx="2">
            <a:schemeClr val="accent5"/>
          </a:fillRef>
          <a:effectRef idx="1">
            <a:schemeClr val="accent5"/>
          </a:effectRef>
          <a:fontRef idx="minor">
            <a:schemeClr val="dk1"/>
          </a:fontRef>
        </p:style>
        <p:txBody>
          <a:bodyPr>
            <a:normAutofit/>
          </a:bodyPr>
          <a:lstStyle/>
          <a:p>
            <a:r>
              <a:rPr lang="es-ES" sz="2000" dirty="0" err="1" smtClean="0"/>
              <a:t>Losairam</a:t>
            </a:r>
            <a:r>
              <a:rPr lang="es-ES" sz="2000" dirty="0" smtClean="0"/>
              <a:t> </a:t>
            </a:r>
            <a:r>
              <a:rPr lang="es-ES" sz="2000" dirty="0" err="1" smtClean="0"/>
              <a:t>Pelliot</a:t>
            </a:r>
            <a:endParaRPr lang="es-ES" sz="2000" dirty="0" smtClean="0"/>
          </a:p>
          <a:p>
            <a:r>
              <a:rPr lang="es-ES" sz="2000" dirty="0" err="1" smtClean="0"/>
              <a:t>Maríu</a:t>
            </a:r>
            <a:r>
              <a:rPr lang="es-ES" sz="2000" dirty="0" smtClean="0"/>
              <a:t>  </a:t>
            </a:r>
            <a:r>
              <a:rPr lang="es-ES" sz="2000" dirty="0" err="1" smtClean="0"/>
              <a:t>Fenutzini</a:t>
            </a:r>
            <a:endParaRPr lang="es-ES" sz="2000" dirty="0"/>
          </a:p>
        </p:txBody>
      </p:sp>
      <p:pic>
        <p:nvPicPr>
          <p:cNvPr id="6" name="5 Marcador de posición de imagen" descr="Mariu Fenutzini PERFIL.png"/>
          <p:cNvPicPr>
            <a:picLocks noGrp="1" noChangeAspect="1"/>
          </p:cNvPicPr>
          <p:nvPr>
            <p:ph type="pic" idx="13"/>
          </p:nvPr>
        </p:nvPicPr>
        <p:blipFill>
          <a:blip r:embed="rId2" cstate="email"/>
          <a:srcRect/>
          <a:stretch>
            <a:fillRect/>
          </a:stretch>
        </p:blipFill>
        <p:spPr>
          <a:xfrm>
            <a:off x="3810000" y="2362200"/>
            <a:ext cx="2281246" cy="2281246"/>
          </a:xfrm>
        </p:spPr>
      </p:pic>
      <p:pic>
        <p:nvPicPr>
          <p:cNvPr id="8" name="7 Marcador de posición de imagen" descr="Losairam carnet3_001.png"/>
          <p:cNvPicPr>
            <a:picLocks noGrp="1" noChangeAspect="1"/>
          </p:cNvPicPr>
          <p:nvPr>
            <p:ph type="pic" idx="1"/>
          </p:nvPr>
        </p:nvPicPr>
        <p:blipFill>
          <a:blip r:embed="rId3" cstate="email"/>
          <a:srcRect/>
          <a:stretch>
            <a:fillRect/>
          </a:stretch>
        </p:blipFill>
        <p:spPr>
          <a:xfrm>
            <a:off x="5638800" y="785794"/>
            <a:ext cx="2305048" cy="2357454"/>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to="" calcmode="lin" valueType="num">
                                      <p:cBhvr>
                                        <p:cTn id="7" dur="1" fill="hold"/>
                                        <p:tgtEl>
                                          <p:spTgt spid="2"/>
                                        </p:tgtEl>
                                        <p:attrNameLst>
                                          <p:attrName/>
                                        </p:attrNameLst>
                                      </p:cBhvr>
                                    </p:anim>
                                  </p:childTnLst>
                                </p:cTn>
                              </p:par>
                            </p:childTnLst>
                          </p:cTn>
                        </p:par>
                      </p:childTnLst>
                    </p:cTn>
                  </p:par>
                  <p:par>
                    <p:cTn id="8" fill="hold">
                      <p:stCondLst>
                        <p:cond delay="indefinite"/>
                      </p:stCondLst>
                      <p:childTnLst>
                        <p:par>
                          <p:cTn id="9" fill="hold">
                            <p:stCondLst>
                              <p:cond delay="0"/>
                            </p:stCondLst>
                            <p:childTnLst>
                              <p:par>
                                <p:cTn id="10" presetID="24"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to="" calcmode="lin" valueType="num">
                                      <p:cBhvr>
                                        <p:cTn id="12" dur="1" fill="hold"/>
                                        <p:tgtEl>
                                          <p:spTgt spid="3">
                                            <p:txEl>
                                              <p:pRg st="0" end="0"/>
                                            </p:txEl>
                                          </p:spTgt>
                                        </p:tgtEl>
                                        <p:attrNameLst>
                                          <p:attrName/>
                                        </p:attrNameLst>
                                      </p:cBhvr>
                                    </p:anim>
                                  </p:childTnLst>
                                </p:cTn>
                              </p:par>
                            </p:childTnLst>
                          </p:cTn>
                        </p:par>
                      </p:childTnLst>
                    </p:cTn>
                  </p:par>
                  <p:par>
                    <p:cTn id="13" fill="hold">
                      <p:stCondLst>
                        <p:cond delay="indefinite"/>
                      </p:stCondLst>
                      <p:childTnLst>
                        <p:par>
                          <p:cTn id="14" fill="hold">
                            <p:stCondLst>
                              <p:cond delay="0"/>
                            </p:stCondLst>
                            <p:childTnLst>
                              <p:par>
                                <p:cTn id="15" presetID="24"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 to="" calcmode="lin" valueType="num">
                                      <p:cBhvr>
                                        <p:cTn id="17" dur="1" fill="hold"/>
                                        <p:tgtEl>
                                          <p:spTgt spid="6"/>
                                        </p:tgtEl>
                                        <p:attrNameLst>
                                          <p:attrName/>
                                        </p:attrNameLst>
                                      </p:cBhvr>
                                    </p:anim>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3">
                                            <p:bg/>
                                          </p:spTgt>
                                        </p:tgtEl>
                                        <p:attrNameLst>
                                          <p:attrName>style.visibility</p:attrName>
                                        </p:attrNameLst>
                                      </p:cBhvr>
                                      <p:to>
                                        <p:strVal val="visible"/>
                                      </p:to>
                                    </p:set>
                                    <p:anim to="" calcmode="lin" valueType="num">
                                      <p:cBhvr>
                                        <p:cTn id="22" dur="1" fill="hold"/>
                                        <p:tgtEl>
                                          <p:spTgt spid="3">
                                            <p:bg/>
                                          </p:spTgt>
                                        </p:tgtEl>
                                        <p:attrNameLst>
                                          <p:attrName/>
                                        </p:attrNameLst>
                                      </p:cBhvr>
                                    </p:anim>
                                  </p:childTnLst>
                                </p:cTn>
                              </p:par>
                            </p:childTnLst>
                          </p:cTn>
                        </p:par>
                      </p:childTnLst>
                    </p:cTn>
                  </p:par>
                  <p:par>
                    <p:cTn id="23" fill="hold">
                      <p:stCondLst>
                        <p:cond delay="indefinite"/>
                      </p:stCondLst>
                      <p:childTnLst>
                        <p:par>
                          <p:cTn id="24" fill="hold">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to="" calcmode="lin" valueType="num">
                                      <p:cBhvr>
                                        <p:cTn id="27" dur="1" fill="hold"/>
                                        <p:tgtEl>
                                          <p:spTgt spid="3">
                                            <p:txEl>
                                              <p:pRg st="1" end="1"/>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285728"/>
            <a:ext cx="2130552" cy="2286016"/>
          </a:xfrm>
        </p:spPr>
        <p:txBody>
          <a:bodyPr/>
          <a:lstStyle/>
          <a:p>
            <a:pPr lvl="0" algn="ctr"/>
            <a:r>
              <a:rPr lang="es-ES" sz="2800" i="1" dirty="0" smtClean="0"/>
              <a:t>Aplicación del </a:t>
            </a:r>
            <a:br>
              <a:rPr lang="es-ES" sz="2800" i="1" dirty="0" smtClean="0"/>
            </a:br>
            <a:r>
              <a:rPr lang="es-ES" sz="2800" i="1" dirty="0" smtClean="0"/>
              <a:t>Proyecto</a:t>
            </a:r>
            <a:r>
              <a:rPr lang="es-ES" dirty="0" smtClean="0">
                <a:solidFill>
                  <a:srgbClr val="D92784"/>
                </a:solidFill>
              </a:rPr>
              <a:t/>
            </a:r>
            <a:br>
              <a:rPr lang="es-ES" dirty="0" smtClean="0">
                <a:solidFill>
                  <a:srgbClr val="D92784"/>
                </a:solidFill>
              </a:rPr>
            </a:br>
            <a:endParaRPr lang="es-ES" dirty="0">
              <a:solidFill>
                <a:srgbClr val="D92784"/>
              </a:solidFill>
            </a:endParaRPr>
          </a:p>
        </p:txBody>
      </p:sp>
      <p:sp>
        <p:nvSpPr>
          <p:cNvPr id="3" name="2 Marcador de contenido"/>
          <p:cNvSpPr>
            <a:spLocks noGrp="1"/>
          </p:cNvSpPr>
          <p:nvPr>
            <p:ph idx="1"/>
          </p:nvPr>
        </p:nvSpPr>
        <p:spPr>
          <a:xfrm>
            <a:off x="2285984" y="214290"/>
            <a:ext cx="5286412" cy="4572008"/>
          </a:xfrm>
        </p:spPr>
        <p:style>
          <a:lnRef idx="3">
            <a:schemeClr val="lt1"/>
          </a:lnRef>
          <a:fillRef idx="1">
            <a:schemeClr val="accent5"/>
          </a:fillRef>
          <a:effectRef idx="1">
            <a:schemeClr val="accent5"/>
          </a:effectRef>
          <a:fontRef idx="minor">
            <a:schemeClr val="lt1"/>
          </a:fontRef>
        </p:style>
        <p:txBody>
          <a:bodyPr>
            <a:noAutofit/>
          </a:bodyPr>
          <a:lstStyle/>
          <a:p>
            <a:pPr marL="0" algn="ctr">
              <a:spcBef>
                <a:spcPts val="0"/>
              </a:spcBef>
              <a:buNone/>
            </a:pPr>
            <a:r>
              <a:rPr lang="es-ES_tradnl" sz="2000" dirty="0" smtClean="0"/>
              <a:t> </a:t>
            </a:r>
            <a:r>
              <a:rPr lang="es-ES" sz="2400" dirty="0" smtClean="0"/>
              <a:t>La Universidad Internacional del Ecuador se crea en julio de 1996 mediante ley aprobada por el Congreso Nacional , publicada en el  Registro Oficial No. 15 de agosto 30</a:t>
            </a:r>
            <a:r>
              <a:rPr lang="es-ES" sz="2000" dirty="0" smtClean="0"/>
              <a:t>.  </a:t>
            </a:r>
            <a:r>
              <a:rPr lang="es-ES_tradnl" sz="3200" dirty="0" smtClean="0"/>
              <a:t> </a:t>
            </a:r>
            <a:endParaRPr lang="es-ES" sz="3200" dirty="0"/>
          </a:p>
        </p:txBody>
      </p:sp>
      <p:sp>
        <p:nvSpPr>
          <p:cNvPr id="4" name="3 Elipse"/>
          <p:cNvSpPr/>
          <p:nvPr/>
        </p:nvSpPr>
        <p:spPr>
          <a:xfrm>
            <a:off x="0" y="4000504"/>
            <a:ext cx="4786346" cy="2428892"/>
          </a:xfrm>
          <a:prstGeom prst="ellipse">
            <a:avLst/>
          </a:prstGeom>
        </p:spPr>
        <p:style>
          <a:lnRef idx="0">
            <a:schemeClr val="accent3"/>
          </a:lnRef>
          <a:fillRef idx="3">
            <a:schemeClr val="accent3"/>
          </a:fillRef>
          <a:effectRef idx="3">
            <a:schemeClr val="accent3"/>
          </a:effectRef>
          <a:fontRef idx="minor">
            <a:schemeClr val="lt1"/>
          </a:fontRef>
        </p:style>
        <p:txBody>
          <a:bodyPr rtlCol="0" anchor="ctr"/>
          <a:lstStyle/>
          <a:p>
            <a:pPr algn="ctr">
              <a:buNone/>
            </a:pPr>
            <a:r>
              <a:rPr lang="es-ES_tradnl" sz="2400" dirty="0" smtClean="0">
                <a:solidFill>
                  <a:schemeClr val="tx1"/>
                </a:solidFill>
                <a:latin typeface="Arial" pitchFamily="34" charset="0"/>
                <a:cs typeface="Arial" pitchFamily="34" charset="0"/>
              </a:rPr>
              <a:t>Visión </a:t>
            </a:r>
          </a:p>
          <a:p>
            <a:pPr algn="ctr">
              <a:buNone/>
            </a:pPr>
            <a:r>
              <a:rPr lang="es-ES_tradnl" sz="2100" b="1" dirty="0" smtClean="0">
                <a:solidFill>
                  <a:schemeClr val="tx1"/>
                </a:solidFill>
                <a:latin typeface="Arial" pitchFamily="34" charset="0"/>
                <a:cs typeface="Arial" pitchFamily="34" charset="0"/>
              </a:rPr>
              <a:t>S</a:t>
            </a:r>
            <a:r>
              <a:rPr lang="es-ES_tradnl" sz="2100" dirty="0" smtClean="0">
                <a:solidFill>
                  <a:schemeClr val="tx1"/>
                </a:solidFill>
                <a:latin typeface="Arial" pitchFamily="34" charset="0"/>
                <a:cs typeface="Arial" pitchFamily="34" charset="0"/>
              </a:rPr>
              <a:t>er una de las  mejores universidades de América Latina para el año 2015 y participar activamente en el proceso de integración continental. </a:t>
            </a:r>
            <a:endParaRPr lang="es-ES" sz="2100" dirty="0" smtClean="0">
              <a:solidFill>
                <a:schemeClr val="tx1"/>
              </a:solidFill>
              <a:latin typeface="Arial" pitchFamily="34" charset="0"/>
              <a:cs typeface="Arial" pitchFamily="34" charset="0"/>
            </a:endParaRPr>
          </a:p>
        </p:txBody>
      </p:sp>
      <p:sp>
        <p:nvSpPr>
          <p:cNvPr id="5" name="4 Elipse"/>
          <p:cNvSpPr/>
          <p:nvPr/>
        </p:nvSpPr>
        <p:spPr>
          <a:xfrm>
            <a:off x="4286248" y="4214818"/>
            <a:ext cx="4857752" cy="2428892"/>
          </a:xfrm>
          <a:prstGeom prst="ellipse">
            <a:avLst/>
          </a:prstGeom>
        </p:spPr>
        <p:style>
          <a:lnRef idx="0">
            <a:schemeClr val="accent1"/>
          </a:lnRef>
          <a:fillRef idx="3">
            <a:schemeClr val="accent1"/>
          </a:fillRef>
          <a:effectRef idx="3">
            <a:schemeClr val="accent1"/>
          </a:effectRef>
          <a:fontRef idx="minor">
            <a:schemeClr val="lt1"/>
          </a:fontRef>
        </p:style>
        <p:txBody>
          <a:bodyPr rtlCol="0" anchor="ctr"/>
          <a:lstStyle/>
          <a:p>
            <a:pPr algn="ctr">
              <a:spcBef>
                <a:spcPts val="0"/>
              </a:spcBef>
            </a:pPr>
            <a:r>
              <a:rPr lang="es-ES_tradnl" sz="2300" b="1" i="1" dirty="0" smtClean="0">
                <a:latin typeface="Arial" pitchFamily="34" charset="0"/>
                <a:cs typeface="Arial" pitchFamily="34" charset="0"/>
              </a:rPr>
              <a:t> </a:t>
            </a:r>
            <a:r>
              <a:rPr lang="es-ES_tradnl" sz="2300" dirty="0" smtClean="0">
                <a:latin typeface="Arial" pitchFamily="34" charset="0"/>
                <a:cs typeface="Arial" pitchFamily="34" charset="0"/>
              </a:rPr>
              <a:t>Misión </a:t>
            </a:r>
          </a:p>
          <a:p>
            <a:pPr>
              <a:spcBef>
                <a:spcPts val="0"/>
              </a:spcBef>
            </a:pPr>
            <a:r>
              <a:rPr lang="es-ES_tradnl" sz="2300" b="1" dirty="0" smtClean="0">
                <a:solidFill>
                  <a:srgbClr val="00B050"/>
                </a:solidFill>
                <a:latin typeface="Arial" pitchFamily="34" charset="0"/>
                <a:cs typeface="Arial" pitchFamily="34" charset="0"/>
              </a:rPr>
              <a:t>“Educación de Calidad para una Vida Exitosa”</a:t>
            </a:r>
            <a:endParaRPr lang="es-ES" sz="2300" dirty="0" smtClean="0">
              <a:solidFill>
                <a:srgbClr val="00B050"/>
              </a:solidFill>
              <a:latin typeface="Arial" pitchFamily="34" charset="0"/>
              <a:cs typeface="Arial" pitchFamily="34" charset="0"/>
            </a:endParaRPr>
          </a:p>
          <a:p>
            <a:pPr>
              <a:spcBef>
                <a:spcPts val="0"/>
              </a:spcBef>
            </a:pPr>
            <a:r>
              <a:rPr lang="es-ES_tradnl" sz="2300" dirty="0" smtClean="0">
                <a:latin typeface="Arial" pitchFamily="34" charset="0"/>
                <a:cs typeface="Arial" pitchFamily="34" charset="0"/>
              </a:rPr>
              <a:t> docencia, la difusión y  la investigación. </a:t>
            </a:r>
            <a:endParaRPr lang="es-ES" sz="23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half" idx="1"/>
          </p:nvPr>
        </p:nvSpPr>
        <p:spPr>
          <a:xfrm>
            <a:off x="0" y="1142984"/>
            <a:ext cx="9144000" cy="4929222"/>
          </a:xfrm>
        </p:spPr>
        <p:style>
          <a:lnRef idx="1">
            <a:schemeClr val="accent1"/>
          </a:lnRef>
          <a:fillRef idx="2">
            <a:schemeClr val="accent1"/>
          </a:fillRef>
          <a:effectRef idx="1">
            <a:schemeClr val="accent1"/>
          </a:effectRef>
          <a:fontRef idx="minor">
            <a:schemeClr val="dk1"/>
          </a:fontRef>
        </p:style>
        <p:txBody>
          <a:bodyPr>
            <a:normAutofit fontScale="47500" lnSpcReduction="20000"/>
          </a:bodyPr>
          <a:lstStyle/>
          <a:p>
            <a:pPr>
              <a:buFont typeface="Arial" pitchFamily="34" charset="0"/>
              <a:buChar char="•"/>
            </a:pPr>
            <a:r>
              <a:rPr lang="es-ES" sz="5100" dirty="0" smtClean="0">
                <a:latin typeface="Arial" pitchFamily="34" charset="0"/>
                <a:cs typeface="Arial" pitchFamily="34" charset="0"/>
              </a:rPr>
              <a:t>El uso de los cursos presenciales en la Universidad Internacional del Ecuador es insuficiente para lograr objetivos dinámicos de aprendizaje</a:t>
            </a:r>
          </a:p>
          <a:p>
            <a:pPr>
              <a:buFont typeface="Arial" pitchFamily="34" charset="0"/>
              <a:buChar char="•"/>
            </a:pPr>
            <a:r>
              <a:rPr lang="es-ES" sz="5100" dirty="0" smtClean="0">
                <a:latin typeface="Arial" pitchFamily="34" charset="0"/>
                <a:cs typeface="Arial" pitchFamily="34" charset="0"/>
              </a:rPr>
              <a:t> Los docentes  no  incorporan en la práctica educativa las TIC</a:t>
            </a:r>
          </a:p>
          <a:p>
            <a:pPr>
              <a:buFont typeface="Arial" pitchFamily="34" charset="0"/>
              <a:buChar char="•"/>
            </a:pPr>
            <a:r>
              <a:rPr lang="es-ES" sz="5100" dirty="0" smtClean="0">
                <a:latin typeface="Arial" pitchFamily="34" charset="0"/>
                <a:cs typeface="Arial" pitchFamily="34" charset="0"/>
              </a:rPr>
              <a:t> No existen  programas de capacitación docente permanente</a:t>
            </a:r>
          </a:p>
          <a:p>
            <a:pPr>
              <a:buFont typeface="Arial" pitchFamily="34" charset="0"/>
              <a:buChar char="•"/>
            </a:pPr>
            <a:r>
              <a:rPr lang="es-ES" sz="5100" dirty="0" smtClean="0">
                <a:latin typeface="Arial" pitchFamily="34" charset="0"/>
                <a:cs typeface="Arial" pitchFamily="34" charset="0"/>
              </a:rPr>
              <a:t>Falta motivación e incentivos</a:t>
            </a:r>
          </a:p>
        </p:txBody>
      </p:sp>
      <p:sp>
        <p:nvSpPr>
          <p:cNvPr id="4" name="3 Título"/>
          <p:cNvSpPr>
            <a:spLocks noGrp="1"/>
          </p:cNvSpPr>
          <p:nvPr>
            <p:ph type="title"/>
          </p:nvPr>
        </p:nvSpPr>
        <p:spPr>
          <a:xfrm>
            <a:off x="1500166" y="285728"/>
            <a:ext cx="6629400" cy="1143000"/>
          </a:xfrm>
        </p:spPr>
        <p:txBody>
          <a:bodyPr>
            <a:normAutofit fontScale="90000"/>
          </a:bodyPr>
          <a:lstStyle/>
          <a:p>
            <a:r>
              <a:rPr lang="es-ES" dirty="0" smtClean="0"/>
              <a:t>IDENTIFICACIÓN DEL PROBLEMA</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785795"/>
            <a:ext cx="5957902" cy="1571636"/>
          </a:xfrm>
        </p:spPr>
        <p:txBody>
          <a:bodyPr/>
          <a:lstStyle/>
          <a:p>
            <a:pPr algn="ctr"/>
            <a:r>
              <a:rPr lang="es-ES" dirty="0" smtClean="0"/>
              <a:t>OBJETIVO GENERAL </a:t>
            </a:r>
            <a:endParaRPr lang="es-ES" dirty="0"/>
          </a:p>
        </p:txBody>
      </p:sp>
      <p:sp>
        <p:nvSpPr>
          <p:cNvPr id="3" name="2 Subtítulo"/>
          <p:cNvSpPr>
            <a:spLocks noGrp="1"/>
          </p:cNvSpPr>
          <p:nvPr>
            <p:ph type="subTitle" idx="1"/>
          </p:nvPr>
        </p:nvSpPr>
        <p:spPr>
          <a:xfrm>
            <a:off x="1500166" y="1785926"/>
            <a:ext cx="6572296" cy="4286280"/>
          </a:xfrm>
        </p:spPr>
        <p:style>
          <a:lnRef idx="0">
            <a:schemeClr val="accent5"/>
          </a:lnRef>
          <a:fillRef idx="3">
            <a:schemeClr val="accent5"/>
          </a:fillRef>
          <a:effectRef idx="3">
            <a:schemeClr val="accent5"/>
          </a:effectRef>
          <a:fontRef idx="minor">
            <a:schemeClr val="lt1"/>
          </a:fontRef>
        </p:style>
        <p:txBody>
          <a:bodyPr>
            <a:noAutofit/>
          </a:bodyPr>
          <a:lstStyle/>
          <a:p>
            <a:r>
              <a:rPr lang="es-ES" sz="2400" dirty="0" smtClean="0"/>
              <a:t>Presentar a la UIDE un planteamiento de apoyo virtual en los procesos presenciales de aprendizaje basado en la metodología PACIE, cuyo enfoque es aplicar la modalidad  B-</a:t>
            </a:r>
            <a:r>
              <a:rPr lang="es-ES" sz="2400" dirty="0" err="1" smtClean="0"/>
              <a:t>learning</a:t>
            </a:r>
            <a:r>
              <a:rPr lang="es-ES" sz="2400" dirty="0" smtClean="0"/>
              <a:t>, como alternativa de optimizar el aprendizaje.</a:t>
            </a:r>
            <a:endParaRPr lang="es-E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contenido"/>
          <p:cNvSpPr>
            <a:spLocks noGrp="1"/>
          </p:cNvSpPr>
          <p:nvPr>
            <p:ph sz="half" idx="2"/>
          </p:nvPr>
        </p:nvSpPr>
        <p:spPr>
          <a:xfrm>
            <a:off x="0" y="1071546"/>
            <a:ext cx="4143372" cy="3929090"/>
          </a:xfrm>
        </p:spPr>
        <p:style>
          <a:lnRef idx="0">
            <a:schemeClr val="accent5"/>
          </a:lnRef>
          <a:fillRef idx="3">
            <a:schemeClr val="accent5"/>
          </a:fillRef>
          <a:effectRef idx="3">
            <a:schemeClr val="accent5"/>
          </a:effectRef>
          <a:fontRef idx="minor">
            <a:schemeClr val="lt1"/>
          </a:fontRef>
        </p:style>
        <p:txBody>
          <a:bodyPr/>
          <a:lstStyle/>
          <a:p>
            <a:pPr lvl="0">
              <a:buNone/>
            </a:pPr>
            <a:r>
              <a:rPr lang="es-EC" sz="2200" dirty="0" smtClean="0">
                <a:latin typeface="Arial" pitchFamily="34" charset="0"/>
                <a:cs typeface="Arial" pitchFamily="34" charset="0"/>
              </a:rPr>
              <a:t>   Construir conocimientos en los entornos virtuales de aprendizaje EVA, por medio de los cursos de actualización  a los docentes.</a:t>
            </a:r>
            <a:endParaRPr lang="es-ES" sz="2200" dirty="0" smtClean="0">
              <a:latin typeface="Arial" pitchFamily="34" charset="0"/>
              <a:cs typeface="Arial" pitchFamily="34" charset="0"/>
            </a:endParaRPr>
          </a:p>
          <a:p>
            <a:endParaRPr lang="es-ES" sz="2400" dirty="0"/>
          </a:p>
        </p:txBody>
      </p:sp>
      <p:sp>
        <p:nvSpPr>
          <p:cNvPr id="7" name="5 Marcador de contenido"/>
          <p:cNvSpPr txBox="1">
            <a:spLocks/>
          </p:cNvSpPr>
          <p:nvPr/>
        </p:nvSpPr>
        <p:spPr>
          <a:xfrm>
            <a:off x="2571736" y="3643314"/>
            <a:ext cx="4143404" cy="3071834"/>
          </a:xfrm>
          <a:prstGeom prst="ellipse">
            <a:avLst/>
          </a:prstGeom>
          <a:solidFill>
            <a:schemeClr val="tx2">
              <a:alpha val="20000"/>
            </a:schemeClr>
          </a:solidFill>
          <a:ln w="44450" cap="flat" cmpd="sng" algn="ctr">
            <a:noFill/>
            <a:prstDash val="solid"/>
          </a:ln>
          <a:effectLst/>
        </p:spPr>
        <p:txBody>
          <a:bodyPr vert="horz" lIns="45720" tIns="45720" rIns="45720" bIns="45720" rtlCol="0" anchor="t" anchorCtr="0">
            <a:noAutofit/>
            <a:scene3d>
              <a:camera prst="orthographicFront"/>
              <a:lightRig rig="threePt" dir="t"/>
            </a:scene3d>
            <a:sp3d extrusionH="25400"/>
          </a:bodyPr>
          <a:lstStyle/>
          <a:p>
            <a:pPr marL="228600" marR="0" lvl="0" indent="-228600" defTabSz="914400" rtl="0" eaLnBrk="1" fontAlgn="auto" latinLnBrk="0" hangingPunct="1">
              <a:lnSpc>
                <a:spcPct val="100000"/>
              </a:lnSpc>
              <a:spcBef>
                <a:spcPts val="1800"/>
              </a:spcBef>
              <a:spcAft>
                <a:spcPts val="0"/>
              </a:spcAft>
              <a:buClrTx/>
              <a:buSzTx/>
              <a:tabLst/>
              <a:defRPr/>
            </a:pPr>
            <a:r>
              <a:rPr lang="es-ES" sz="2300" dirty="0" smtClean="0">
                <a:effectLst>
                  <a:outerShdw blurRad="76200" sx="101000" sy="101000" algn="ctr" rotWithShape="0">
                    <a:schemeClr val="tx1">
                      <a:lumMod val="85000"/>
                      <a:alpha val="40000"/>
                    </a:schemeClr>
                  </a:outerShdw>
                </a:effectLst>
                <a:latin typeface="Arial" pitchFamily="34" charset="0"/>
                <a:cs typeface="Arial" pitchFamily="34" charset="0"/>
              </a:rPr>
              <a:t>    </a:t>
            </a:r>
            <a:r>
              <a:rPr kumimoji="0" lang="es-ES" sz="2200" b="0" i="0" u="none" strike="noStrike" kern="1200" cap="none" spc="0" normalizeH="0" baseline="0" noProof="0" dirty="0" smtClean="0">
                <a:ln>
                  <a:noFill/>
                </a:ln>
                <a:solidFill>
                  <a:schemeClr val="tx1"/>
                </a:solidFill>
                <a:effectLst>
                  <a:outerShdw blurRad="76200" sx="101000" sy="101000" algn="ctr" rotWithShape="0">
                    <a:schemeClr val="tx1">
                      <a:lumMod val="85000"/>
                      <a:alpha val="40000"/>
                    </a:schemeClr>
                  </a:outerShdw>
                </a:effectLst>
                <a:uLnTx/>
                <a:uFillTx/>
                <a:latin typeface="Arial" pitchFamily="34" charset="0"/>
                <a:cs typeface="Arial" pitchFamily="34" charset="0"/>
              </a:rPr>
              <a:t>Adquisición</a:t>
            </a:r>
            <a:r>
              <a:rPr kumimoji="0" lang="es-ES" sz="2200" b="0" i="0" u="none" strike="noStrike" kern="1200" cap="none" spc="0" normalizeH="0" noProof="0" dirty="0" smtClean="0">
                <a:ln>
                  <a:noFill/>
                </a:ln>
                <a:solidFill>
                  <a:schemeClr val="tx1"/>
                </a:solidFill>
                <a:effectLst>
                  <a:outerShdw blurRad="76200" sx="101000" sy="101000" algn="ctr" rotWithShape="0">
                    <a:schemeClr val="tx1">
                      <a:lumMod val="85000"/>
                      <a:alpha val="40000"/>
                    </a:schemeClr>
                  </a:outerShdw>
                </a:effectLst>
                <a:uLnTx/>
                <a:uFillTx/>
                <a:latin typeface="Arial" pitchFamily="34" charset="0"/>
                <a:cs typeface="Arial" pitchFamily="34" charset="0"/>
              </a:rPr>
              <a:t>  y aplicación de entornos virtuales a través de la web1,2,3D  en los procesos de aprendizajes </a:t>
            </a:r>
            <a:endParaRPr kumimoji="0" lang="es-ES" sz="2200" b="0" i="0" u="none" strike="noStrike" kern="1200" cap="none" spc="0" normalizeH="0" baseline="0" noProof="0" dirty="0">
              <a:ln>
                <a:noFill/>
              </a:ln>
              <a:solidFill>
                <a:schemeClr val="tx1"/>
              </a:solidFill>
              <a:effectLst>
                <a:outerShdw blurRad="76200" sx="101000" sy="101000" algn="ctr" rotWithShape="0">
                  <a:schemeClr val="tx1">
                    <a:lumMod val="85000"/>
                    <a:alpha val="40000"/>
                  </a:schemeClr>
                </a:outerShdw>
              </a:effectLst>
              <a:uLnTx/>
              <a:uFillTx/>
              <a:latin typeface="Arial" pitchFamily="34" charset="0"/>
              <a:cs typeface="Arial" pitchFamily="34" charset="0"/>
            </a:endParaRPr>
          </a:p>
        </p:txBody>
      </p:sp>
      <p:sp>
        <p:nvSpPr>
          <p:cNvPr id="6" name="5 Marcador de contenido"/>
          <p:cNvSpPr>
            <a:spLocks noGrp="1"/>
          </p:cNvSpPr>
          <p:nvPr>
            <p:ph sz="quarter" idx="4"/>
          </p:nvPr>
        </p:nvSpPr>
        <p:spPr>
          <a:xfrm>
            <a:off x="5072066" y="785794"/>
            <a:ext cx="4071934" cy="4000528"/>
          </a:xfrm>
        </p:spPr>
        <p:style>
          <a:lnRef idx="1">
            <a:schemeClr val="accent2"/>
          </a:lnRef>
          <a:fillRef idx="2">
            <a:schemeClr val="accent2"/>
          </a:fillRef>
          <a:effectRef idx="1">
            <a:schemeClr val="accent2"/>
          </a:effectRef>
          <a:fontRef idx="minor">
            <a:schemeClr val="dk1"/>
          </a:fontRef>
        </p:style>
        <p:txBody>
          <a:bodyPr/>
          <a:lstStyle/>
          <a:p>
            <a:pPr lvl="0">
              <a:buNone/>
            </a:pPr>
            <a:r>
              <a:rPr lang="es-EC" sz="2200" dirty="0" smtClean="0">
                <a:solidFill>
                  <a:schemeClr val="tx1"/>
                </a:solidFill>
                <a:latin typeface="Arial" pitchFamily="34" charset="0"/>
                <a:cs typeface="Arial" pitchFamily="34" charset="0"/>
              </a:rPr>
              <a:t>   Generar espacios sincrónicos   y asincrónicos para construcción permanente de conocimiento relacionado con las TIC para el aprendizaje. </a:t>
            </a:r>
            <a:endParaRPr lang="es-ES" sz="2200" dirty="0" smtClean="0">
              <a:solidFill>
                <a:schemeClr val="tx1"/>
              </a:solidFill>
              <a:latin typeface="Arial" pitchFamily="34" charset="0"/>
              <a:cs typeface="Arial" pitchFamily="34" charset="0"/>
            </a:endParaRPr>
          </a:p>
          <a:p>
            <a:endParaRPr lang="es-ES" dirty="0"/>
          </a:p>
        </p:txBody>
      </p:sp>
      <p:sp>
        <p:nvSpPr>
          <p:cNvPr id="2" name="1 Título"/>
          <p:cNvSpPr>
            <a:spLocks noGrp="1"/>
          </p:cNvSpPr>
          <p:nvPr>
            <p:ph type="title"/>
          </p:nvPr>
        </p:nvSpPr>
        <p:spPr>
          <a:xfrm>
            <a:off x="1071538" y="357166"/>
            <a:ext cx="7058028" cy="747698"/>
          </a:xfrm>
        </p:spPr>
        <p:txBody>
          <a:bodyPr/>
          <a:lstStyle/>
          <a:p>
            <a:pPr algn="ctr"/>
            <a:r>
              <a:rPr lang="es-ES" dirty="0" smtClean="0"/>
              <a:t>OBJETIVOS ESPECIFICOS </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descr="alcance.jpg"/>
          <p:cNvPicPr>
            <a:picLocks noChangeAspect="1"/>
          </p:cNvPicPr>
          <p:nvPr/>
        </p:nvPicPr>
        <p:blipFill>
          <a:blip r:embed="rId2" cstate="email"/>
          <a:stretch>
            <a:fillRect/>
          </a:stretch>
        </p:blipFill>
        <p:spPr>
          <a:xfrm>
            <a:off x="642910" y="4429132"/>
            <a:ext cx="1643075" cy="2214578"/>
          </a:xfrm>
          <a:prstGeom prst="rect">
            <a:avLst/>
          </a:prstGeom>
        </p:spPr>
      </p:pic>
      <p:sp>
        <p:nvSpPr>
          <p:cNvPr id="2" name="1 Título"/>
          <p:cNvSpPr>
            <a:spLocks noGrp="1"/>
          </p:cNvSpPr>
          <p:nvPr>
            <p:ph type="title"/>
          </p:nvPr>
        </p:nvSpPr>
        <p:spPr>
          <a:xfrm rot="20755203">
            <a:off x="246878" y="643246"/>
            <a:ext cx="3614734" cy="714380"/>
          </a:xfrm>
        </p:spPr>
        <p:txBody>
          <a:bodyPr/>
          <a:lstStyle/>
          <a:p>
            <a:r>
              <a:rPr lang="es-ES" sz="3600" dirty="0" smtClean="0"/>
              <a:t>JUSTIFICACIÓN</a:t>
            </a:r>
            <a:endParaRPr lang="es-ES" sz="3600" dirty="0"/>
          </a:p>
        </p:txBody>
      </p:sp>
      <p:sp>
        <p:nvSpPr>
          <p:cNvPr id="3" name="2 Marcador de contenido"/>
          <p:cNvSpPr>
            <a:spLocks noGrp="1"/>
          </p:cNvSpPr>
          <p:nvPr>
            <p:ph idx="1"/>
          </p:nvPr>
        </p:nvSpPr>
        <p:spPr>
          <a:xfrm>
            <a:off x="2000232" y="500042"/>
            <a:ext cx="5786478" cy="5857916"/>
          </a:xfrm>
        </p:spPr>
        <p:txBody>
          <a:bodyPr>
            <a:normAutofit lnSpcReduction="10000"/>
          </a:bodyPr>
          <a:lstStyle/>
          <a:p>
            <a:pPr algn="just">
              <a:buNone/>
            </a:pPr>
            <a:r>
              <a:rPr lang="es-ES" sz="2400" dirty="0" smtClean="0">
                <a:latin typeface="Arial" pitchFamily="34" charset="0"/>
                <a:cs typeface="Arial" pitchFamily="34" charset="0"/>
              </a:rPr>
              <a:t>   El enfoque de esta propuesta es  diseñar un sistema adecuado de capacitación docente  que considera imprescindible desarrollar la utilización cotidiana de las TIC según  la Metodología PACIE creada por  Ing. Pedro Camacho FATLA en la modalidad  B-</a:t>
            </a:r>
            <a:r>
              <a:rPr lang="es-ES" sz="2400" dirty="0" err="1" smtClean="0">
                <a:latin typeface="Arial" pitchFamily="34" charset="0"/>
                <a:cs typeface="Arial" pitchFamily="34" charset="0"/>
              </a:rPr>
              <a:t>learning</a:t>
            </a:r>
            <a:r>
              <a:rPr lang="es-ES" sz="2400" dirty="0" smtClean="0">
                <a:latin typeface="Arial" pitchFamily="34" charset="0"/>
                <a:cs typeface="Arial" pitchFamily="34" charset="0"/>
              </a:rPr>
              <a:t>. </a:t>
            </a:r>
          </a:p>
          <a:p>
            <a:pPr>
              <a:buNone/>
            </a:pP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 Capacitación </a:t>
            </a:r>
            <a:endParaRPr kumimoji="0" lang="es-ES" sz="1800" b="0" i="0" u="none" strike="noStrike" cap="none" normalizeH="0" baseline="0" smtClean="0">
              <a:ln>
                <a:noFill/>
              </a:ln>
              <a:solidFill>
                <a:schemeClr val="tx1"/>
              </a:solidFill>
              <a:effectLst/>
              <a:latin typeface="Arial" pitchFamily="34" charset="0"/>
            </a:endParaRPr>
          </a:p>
        </p:txBody>
      </p:sp>
      <p:sp>
        <p:nvSpPr>
          <p:cNvPr id="17" name="16 Rectángulo"/>
          <p:cNvSpPr/>
          <p:nvPr/>
        </p:nvSpPr>
        <p:spPr>
          <a:xfrm>
            <a:off x="3357554" y="2714620"/>
            <a:ext cx="2486578" cy="923330"/>
          </a:xfrm>
          <a:prstGeom prst="rect">
            <a:avLst/>
          </a:prstGeom>
          <a:noFill/>
        </p:spPr>
        <p:txBody>
          <a:bodyPr wrap="none" lIns="91440" tIns="45720" rIns="91440" bIns="45720">
            <a:spAutoFit/>
          </a:bodyPr>
          <a:lstStyle/>
          <a:p>
            <a:pPr algn="ctr"/>
            <a:r>
              <a:rPr lang="es-ES" sz="5400" dirty="0" smtClean="0">
                <a:ln w="18415" cmpd="sng">
                  <a:solidFill>
                    <a:srgbClr val="FFFFFF"/>
                  </a:solidFill>
                  <a:prstDash val="solid"/>
                </a:ln>
                <a:solidFill>
                  <a:srgbClr val="D92784"/>
                </a:solidFill>
                <a:effectLst>
                  <a:outerShdw blurRad="63500" dir="3600000" algn="tl" rotWithShape="0">
                    <a:srgbClr val="000000">
                      <a:alpha val="70000"/>
                    </a:srgbClr>
                  </a:outerShdw>
                </a:effectLst>
              </a:rPr>
              <a:t>PACIE</a:t>
            </a:r>
            <a:r>
              <a:rPr lang="es-ES" sz="5400" dirty="0" smtClean="0">
                <a:ln w="18415" cmpd="sng">
                  <a:solidFill>
                    <a:srgbClr val="FFFFFF"/>
                  </a:solidFill>
                  <a:prstDash val="solid"/>
                </a:ln>
                <a:solidFill>
                  <a:schemeClr val="bg1">
                    <a:lumMod val="50000"/>
                    <a:lumOff val="50000"/>
                  </a:schemeClr>
                </a:solidFill>
                <a:effectLst>
                  <a:outerShdw blurRad="63500" dir="3600000" algn="tl" rotWithShape="0">
                    <a:srgbClr val="000000">
                      <a:alpha val="70000"/>
                    </a:srgbClr>
                  </a:outerShdw>
                </a:effectLst>
              </a:rPr>
              <a:t> </a:t>
            </a:r>
            <a:endParaRPr lang="es-ES" sz="5400" b="0" cap="none" spc="0" dirty="0">
              <a:ln w="18415" cmpd="sng">
                <a:solidFill>
                  <a:srgbClr val="FFFFFF"/>
                </a:solidFill>
                <a:prstDash val="solid"/>
              </a:ln>
              <a:solidFill>
                <a:schemeClr val="bg1">
                  <a:lumMod val="50000"/>
                  <a:lumOff val="50000"/>
                </a:schemeClr>
              </a:solidFill>
              <a:effectLst>
                <a:outerShdw blurRad="63500" dir="3600000" algn="tl" rotWithShape="0">
                  <a:srgbClr val="000000">
                    <a:alpha val="70000"/>
                  </a:srgbClr>
                </a:outerShdw>
              </a:effectLst>
            </a:endParaRPr>
          </a:p>
        </p:txBody>
      </p:sp>
      <p:sp>
        <p:nvSpPr>
          <p:cNvPr id="18" name="17 Rectángulo redondeado"/>
          <p:cNvSpPr/>
          <p:nvPr/>
        </p:nvSpPr>
        <p:spPr>
          <a:xfrm>
            <a:off x="4429124" y="357166"/>
            <a:ext cx="4429156" cy="1785950"/>
          </a:xfrm>
          <a:prstGeom prst="roundRect">
            <a:avLst/>
          </a:prstGeom>
          <a:noFill/>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s-ES"/>
          </a:p>
        </p:txBody>
      </p:sp>
      <p:sp>
        <p:nvSpPr>
          <p:cNvPr id="19" name="18 Rectángulo"/>
          <p:cNvSpPr/>
          <p:nvPr/>
        </p:nvSpPr>
        <p:spPr>
          <a:xfrm>
            <a:off x="6143636" y="357166"/>
            <a:ext cx="2714644" cy="2616101"/>
          </a:xfrm>
          <a:prstGeom prst="rect">
            <a:avLst/>
          </a:prstGeom>
          <a:noFill/>
        </p:spPr>
        <p:txBody>
          <a:bodyPr wrap="square" lIns="91440" tIns="45720" rIns="91440" bIns="45720">
            <a:spAutoFit/>
          </a:bodyPr>
          <a:lstStyle/>
          <a:p>
            <a:pPr algn="ctr"/>
            <a:r>
              <a:rPr lang="es-ES" sz="2400" dirty="0" smtClean="0">
                <a:ln w="18415" cmpd="sng">
                  <a:solidFill>
                    <a:srgbClr val="FFFFFF"/>
                  </a:solidFill>
                  <a:prstDash val="solid"/>
                </a:ln>
                <a:solidFill>
                  <a:srgbClr val="D92784"/>
                </a:solidFill>
                <a:effectLst>
                  <a:outerShdw blurRad="63500" dir="3600000" algn="tl" rotWithShape="0">
                    <a:srgbClr val="000000">
                      <a:alpha val="70000"/>
                    </a:srgbClr>
                  </a:outerShdw>
                </a:effectLst>
              </a:rPr>
              <a:t>PRESENCIA</a:t>
            </a:r>
          </a:p>
          <a:p>
            <a:r>
              <a:rPr lang="es-ES" sz="2000" dirty="0" smtClean="0"/>
              <a:t> Crear  la necesidad del aula virtual para  que los estudiantes ingresen.</a:t>
            </a:r>
          </a:p>
          <a:p>
            <a:r>
              <a:rPr lang="es-ES" sz="2000" dirty="0" smtClean="0"/>
              <a:t>Imagen corporativa  personalizada .</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s-ES" sz="20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2" name="21 Rectángulo"/>
          <p:cNvSpPr/>
          <p:nvPr/>
        </p:nvSpPr>
        <p:spPr>
          <a:xfrm>
            <a:off x="5072066" y="3071810"/>
            <a:ext cx="4357718" cy="3108543"/>
          </a:xfrm>
          <a:prstGeom prst="rect">
            <a:avLst/>
          </a:prstGeom>
          <a:noFill/>
        </p:spPr>
        <p:txBody>
          <a:bodyPr wrap="square" lIns="91440" tIns="45720" rIns="91440" bIns="45720">
            <a:spAutoFit/>
          </a:bodyPr>
          <a:lstStyle/>
          <a:p>
            <a:pPr algn="ctr"/>
            <a:r>
              <a:rPr lang="es-ES" sz="2800" b="1" dirty="0" smtClean="0">
                <a:ln w="18415" cmpd="sng">
                  <a:solidFill>
                    <a:srgbClr val="FFFFFF"/>
                  </a:solidFill>
                  <a:prstDash val="solid"/>
                </a:ln>
                <a:solidFill>
                  <a:srgbClr val="D92784"/>
                </a:solidFill>
                <a:effectLst>
                  <a:outerShdw blurRad="63500" dir="3600000" algn="tl" rotWithShape="0">
                    <a:srgbClr val="000000">
                      <a:alpha val="70000"/>
                    </a:srgbClr>
                  </a:outerShdw>
                </a:effectLst>
              </a:rPr>
              <a:t>Alcance</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Fijar metas claras</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para comunicar, informar,</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dar soporte e interactuar  </a:t>
            </a:r>
          </a:p>
          <a:p>
            <a:pPr algn="ctr"/>
            <a:endParaRPr lang="es-E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es-E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6" name="25 Rectángulo"/>
          <p:cNvSpPr/>
          <p:nvPr/>
        </p:nvSpPr>
        <p:spPr>
          <a:xfrm>
            <a:off x="2500298" y="4734342"/>
            <a:ext cx="4643470" cy="2123658"/>
          </a:xfrm>
          <a:prstGeom prst="rect">
            <a:avLst/>
          </a:prstGeom>
          <a:noFill/>
        </p:spPr>
        <p:txBody>
          <a:bodyPr wrap="square" lIns="91440" tIns="45720" rIns="91440" bIns="45720">
            <a:spAutoFit/>
          </a:bodyPr>
          <a:lstStyle/>
          <a:p>
            <a:pPr algn="ctr"/>
            <a:r>
              <a:rPr lang="es-ES" sz="2400" b="1" dirty="0" smtClean="0">
                <a:ln w="18415" cmpd="sng">
                  <a:solidFill>
                    <a:srgbClr val="FFFFFF"/>
                  </a:solidFill>
                  <a:prstDash val="solid"/>
                </a:ln>
                <a:solidFill>
                  <a:srgbClr val="D92784"/>
                </a:solidFill>
                <a:effectLst>
                  <a:outerShdw blurRad="63500" dir="3600000" algn="tl" rotWithShape="0">
                    <a:srgbClr val="000000">
                      <a:alpha val="70000"/>
                    </a:srgbClr>
                  </a:outerShdw>
                </a:effectLst>
              </a:rPr>
              <a:t>CAPACITACIÓN </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Capacidad para alcanzar los objetivos planteados, mediante estrategias de comunicación, motivación y destrezas</a:t>
            </a:r>
          </a:p>
          <a:p>
            <a:pPr algn="ctr"/>
            <a:endParaRPr lang="es-ES" sz="2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es-ES" sz="2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8" name="27 Rectángulo"/>
          <p:cNvSpPr/>
          <p:nvPr/>
        </p:nvSpPr>
        <p:spPr>
          <a:xfrm>
            <a:off x="3666655" y="1500174"/>
            <a:ext cx="391454" cy="923330"/>
          </a:xfrm>
          <a:prstGeom prst="rect">
            <a:avLst/>
          </a:prstGeom>
          <a:noFill/>
        </p:spPr>
        <p:txBody>
          <a:bodyPr wrap="none" lIns="91440" tIns="45720" rIns="91440" bIns="45720">
            <a:spAutoFit/>
          </a:bodyPr>
          <a:lstStyle/>
          <a:p>
            <a:pPr algn="ctr"/>
            <a:r>
              <a:rPr lang="es-E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endParaRPr lang="es-E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29" name="28 Rectángulo"/>
          <p:cNvSpPr/>
          <p:nvPr/>
        </p:nvSpPr>
        <p:spPr>
          <a:xfrm>
            <a:off x="0" y="2500306"/>
            <a:ext cx="3143272" cy="4031873"/>
          </a:xfrm>
          <a:prstGeom prst="rect">
            <a:avLst/>
          </a:prstGeom>
          <a:noFill/>
        </p:spPr>
        <p:txBody>
          <a:bodyPr wrap="square" lIns="91440" tIns="45720" rIns="91440" bIns="45720">
            <a:spAutoFit/>
          </a:bodyPr>
          <a:lstStyle/>
          <a:p>
            <a:pPr algn="ctr"/>
            <a:r>
              <a:rPr lang="es-ES" sz="2800" b="1" dirty="0" smtClean="0">
                <a:ln w="18415" cmpd="sng">
                  <a:solidFill>
                    <a:srgbClr val="FFFFFF"/>
                  </a:solidFill>
                  <a:prstDash val="solid"/>
                </a:ln>
                <a:solidFill>
                  <a:srgbClr val="D92784"/>
                </a:solidFill>
                <a:effectLst>
                  <a:outerShdw blurRad="63500" dir="3600000" algn="tl" rotWithShape="0">
                    <a:srgbClr val="000000">
                      <a:alpha val="70000"/>
                    </a:srgbClr>
                  </a:outerShdw>
                </a:effectLst>
              </a:rPr>
              <a:t>Interacción </a:t>
            </a:r>
          </a:p>
          <a:p>
            <a:pPr algn="ctr"/>
            <a:r>
              <a:rPr lang="es-ES" sz="2000" dirty="0" smtClean="0">
                <a:latin typeface="Arial" pitchFamily="34" charset="0"/>
                <a:cs typeface="Arial" pitchFamily="34" charset="0"/>
              </a:rPr>
              <a:t>Utilizar recursos y actividades  que generen interacción, en especial el INTERNET, con guía y acompañamiento</a:t>
            </a:r>
            <a:r>
              <a:rPr lang="es-ES" sz="2000" dirty="0" smtClean="0"/>
              <a:t>.</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p>
          <a:p>
            <a:pPr algn="ctr"/>
            <a:endParaRPr lang="es-ES" sz="5400" dirty="0" smtClean="0">
              <a:ln w="18415" cmpd="sng">
                <a:solidFill>
                  <a:srgbClr val="FFFFFF"/>
                </a:solidFill>
                <a:prstDash val="solid"/>
              </a:ln>
              <a:solidFill>
                <a:srgbClr val="FFFFFF"/>
              </a:solidFill>
              <a:effectLst>
                <a:outerShdw blurRad="63500" dir="3600000" algn="tl" rotWithShape="0">
                  <a:srgbClr val="000000">
                    <a:alpha val="70000"/>
                  </a:srgbClr>
                </a:outerShdw>
              </a:effectLst>
            </a:endParaRPr>
          </a:p>
          <a:p>
            <a:pPr algn="ctr"/>
            <a:endParaRPr lang="es-E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0" name="29 Rectángulo"/>
          <p:cNvSpPr/>
          <p:nvPr/>
        </p:nvSpPr>
        <p:spPr>
          <a:xfrm>
            <a:off x="0" y="0"/>
            <a:ext cx="3761148" cy="2585323"/>
          </a:xfrm>
          <a:prstGeom prst="rect">
            <a:avLst/>
          </a:prstGeom>
          <a:noFill/>
        </p:spPr>
        <p:txBody>
          <a:bodyPr wrap="square" lIns="91440" tIns="45720" rIns="91440" bIns="45720">
            <a:spAutoFit/>
          </a:bodyPr>
          <a:lstStyle/>
          <a:p>
            <a:pPr algn="ctr"/>
            <a:r>
              <a:rPr lang="es-ES" sz="2800" dirty="0" smtClean="0">
                <a:ln w="18415" cmpd="sng">
                  <a:solidFill>
                    <a:srgbClr val="FFFFFF"/>
                  </a:solidFill>
                  <a:prstDash val="solid"/>
                </a:ln>
                <a:solidFill>
                  <a:srgbClr val="D92784"/>
                </a:solidFill>
                <a:effectLst>
                  <a:outerShdw blurRad="63500" dir="3600000" algn="tl" rotWithShape="0">
                    <a:srgbClr val="000000">
                      <a:alpha val="70000"/>
                    </a:srgbClr>
                  </a:outerShdw>
                </a:effectLst>
              </a:rPr>
              <a:t>Elearning</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Crear interacción con  buen uso de la tecnología en la WEB,</a:t>
            </a:r>
          </a:p>
          <a:p>
            <a:pPr algn="ctr"/>
            <a:r>
              <a:rPr lang="es-ES" sz="2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sin olvidar la pedagogía</a:t>
            </a:r>
          </a:p>
          <a:p>
            <a:pPr algn="ctr"/>
            <a:endParaRPr lang="es-ES" sz="54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cxnSp>
        <p:nvCxnSpPr>
          <p:cNvPr id="59" name="58 Conector curvado"/>
          <p:cNvCxnSpPr/>
          <p:nvPr/>
        </p:nvCxnSpPr>
        <p:spPr>
          <a:xfrm rot="5400000" flipH="1" flipV="1">
            <a:off x="4393405" y="678637"/>
            <a:ext cx="2357454" cy="2000264"/>
          </a:xfrm>
          <a:prstGeom prst="curvedConnector3">
            <a:avLst>
              <a:gd name="adj1" fmla="val 78485"/>
            </a:avLst>
          </a:prstGeom>
        </p:spPr>
        <p:style>
          <a:lnRef idx="3">
            <a:schemeClr val="accent5"/>
          </a:lnRef>
          <a:fillRef idx="0">
            <a:schemeClr val="accent5"/>
          </a:fillRef>
          <a:effectRef idx="2">
            <a:schemeClr val="accent5"/>
          </a:effectRef>
          <a:fontRef idx="minor">
            <a:schemeClr val="tx1"/>
          </a:fontRef>
        </p:style>
      </p:cxnSp>
      <p:cxnSp>
        <p:nvCxnSpPr>
          <p:cNvPr id="66" name="65 Conector curvado"/>
          <p:cNvCxnSpPr/>
          <p:nvPr/>
        </p:nvCxnSpPr>
        <p:spPr>
          <a:xfrm>
            <a:off x="5572132" y="3143248"/>
            <a:ext cx="1000132" cy="357190"/>
          </a:xfrm>
          <a:prstGeom prst="curvedConnector3">
            <a:avLst>
              <a:gd name="adj1" fmla="val 50000"/>
            </a:avLst>
          </a:prstGeom>
        </p:spPr>
        <p:style>
          <a:lnRef idx="3">
            <a:schemeClr val="accent5"/>
          </a:lnRef>
          <a:fillRef idx="0">
            <a:schemeClr val="accent5"/>
          </a:fillRef>
          <a:effectRef idx="2">
            <a:schemeClr val="accent5"/>
          </a:effectRef>
          <a:fontRef idx="minor">
            <a:schemeClr val="tx1"/>
          </a:fontRef>
        </p:style>
      </p:cxnSp>
      <p:cxnSp>
        <p:nvCxnSpPr>
          <p:cNvPr id="74" name="73 Conector curvado"/>
          <p:cNvCxnSpPr/>
          <p:nvPr/>
        </p:nvCxnSpPr>
        <p:spPr>
          <a:xfrm rot="16200000" flipH="1">
            <a:off x="4071934" y="4000504"/>
            <a:ext cx="1214446" cy="357190"/>
          </a:xfrm>
          <a:prstGeom prst="curvedConnector3">
            <a:avLst>
              <a:gd name="adj1" fmla="val 50000"/>
            </a:avLst>
          </a:prstGeom>
        </p:spPr>
        <p:style>
          <a:lnRef idx="3">
            <a:schemeClr val="accent5"/>
          </a:lnRef>
          <a:fillRef idx="0">
            <a:schemeClr val="accent5"/>
          </a:fillRef>
          <a:effectRef idx="2">
            <a:schemeClr val="accent5"/>
          </a:effectRef>
          <a:fontRef idx="minor">
            <a:schemeClr val="tx1"/>
          </a:fontRef>
        </p:style>
      </p:cxnSp>
      <p:cxnSp>
        <p:nvCxnSpPr>
          <p:cNvPr id="83" name="82 Conector curvado"/>
          <p:cNvCxnSpPr/>
          <p:nvPr/>
        </p:nvCxnSpPr>
        <p:spPr>
          <a:xfrm rot="10800000">
            <a:off x="2571736" y="2714620"/>
            <a:ext cx="857256" cy="533103"/>
          </a:xfrm>
          <a:prstGeom prst="curvedConnector3">
            <a:avLst>
              <a:gd name="adj1" fmla="val 50000"/>
            </a:avLst>
          </a:prstGeom>
        </p:spPr>
        <p:style>
          <a:lnRef idx="3">
            <a:schemeClr val="accent5"/>
          </a:lnRef>
          <a:fillRef idx="0">
            <a:schemeClr val="accent5"/>
          </a:fillRef>
          <a:effectRef idx="2">
            <a:schemeClr val="accent5"/>
          </a:effectRef>
          <a:fontRef idx="minor">
            <a:schemeClr val="tx1"/>
          </a:fontRef>
        </p:style>
      </p:cxnSp>
      <p:cxnSp>
        <p:nvCxnSpPr>
          <p:cNvPr id="85" name="84 Conector curvado"/>
          <p:cNvCxnSpPr/>
          <p:nvPr/>
        </p:nvCxnSpPr>
        <p:spPr>
          <a:xfrm rot="16200000" flipV="1">
            <a:off x="2678893" y="750075"/>
            <a:ext cx="2071702" cy="1714511"/>
          </a:xfrm>
          <a:prstGeom prst="curvedConnector3">
            <a:avLst>
              <a:gd name="adj1" fmla="val 50000"/>
            </a:avLst>
          </a:prstGeom>
        </p:spPr>
        <p:style>
          <a:lnRef idx="3">
            <a:schemeClr val="accent5"/>
          </a:lnRef>
          <a:fillRef idx="0">
            <a:schemeClr val="accent5"/>
          </a:fillRef>
          <a:effectRef idx="2">
            <a:schemeClr val="accent5"/>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Bubbles">
  <a:themeElements>
    <a:clrScheme name="Bubbles">
      <a:dk1>
        <a:srgbClr val="0C002C"/>
      </a:dk1>
      <a:lt1>
        <a:srgbClr val="FFFFFF"/>
      </a:lt1>
      <a:dk2>
        <a:srgbClr val="236626"/>
      </a:dk2>
      <a:lt2>
        <a:srgbClr val="D7C8FE"/>
      </a:lt2>
      <a:accent1>
        <a:srgbClr val="4203E7"/>
      </a:accent1>
      <a:accent2>
        <a:srgbClr val="842F73"/>
      </a:accent2>
      <a:accent3>
        <a:srgbClr val="7532A8"/>
      </a:accent3>
      <a:accent4>
        <a:srgbClr val="F7A107"/>
      </a:accent4>
      <a:accent5>
        <a:srgbClr val="C86DCF"/>
      </a:accent5>
      <a:accent6>
        <a:srgbClr val="E6B500"/>
      </a:accent6>
      <a:hlink>
        <a:srgbClr val="FFDE66"/>
      </a:hlink>
      <a:folHlink>
        <a:srgbClr val="D490C5"/>
      </a:folHlink>
    </a:clrScheme>
    <a:fontScheme name="Bubbles">
      <a:majorFont>
        <a:latin typeface="Impact"/>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mic Sans M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Bubbles">
      <a:fillStyleLst>
        <a:solidFill>
          <a:schemeClr val="phClr"/>
        </a:solidFill>
        <a:gradFill rotWithShape="1">
          <a:gsLst>
            <a:gs pos="0">
              <a:schemeClr val="phClr">
                <a:tint val="50000"/>
                <a:alpha val="85000"/>
                <a:satMod val="150000"/>
              </a:schemeClr>
            </a:gs>
            <a:gs pos="35000">
              <a:schemeClr val="phClr">
                <a:tint val="70000"/>
                <a:shade val="90000"/>
                <a:alpha val="85000"/>
                <a:satMod val="200000"/>
              </a:schemeClr>
            </a:gs>
            <a:gs pos="100000">
              <a:schemeClr val="phClr">
                <a:tint val="90000"/>
                <a:shade val="100000"/>
                <a:alpha val="85000"/>
                <a:satMod val="250000"/>
              </a:schemeClr>
            </a:gs>
          </a:gsLst>
          <a:lin ang="0" scaled="1"/>
        </a:gradFill>
        <a:gradFill rotWithShape="1">
          <a:gsLst>
            <a:gs pos="0">
              <a:schemeClr val="phClr">
                <a:shade val="40000"/>
                <a:satMod val="115000"/>
              </a:schemeClr>
            </a:gs>
            <a:gs pos="80000">
              <a:schemeClr val="phClr">
                <a:shade val="90000"/>
                <a:satMod val="130000"/>
              </a:schemeClr>
            </a:gs>
            <a:gs pos="100000">
              <a:schemeClr val="phClr">
                <a:shade val="100000"/>
                <a:satMod val="150000"/>
              </a:schemeClr>
            </a:gs>
          </a:gsLst>
          <a:lin ang="7800000" scaled="0"/>
        </a:gradFill>
      </a:fillStyleLst>
      <a:lnStyleLst>
        <a:ln w="25400" cap="flat" cmpd="sng" algn="ctr">
          <a:solidFill>
            <a:schemeClr val="phClr">
              <a:shade val="95000"/>
              <a:satMod val="105000"/>
            </a:schemeClr>
          </a:solidFill>
          <a:prstDash val="solid"/>
        </a:ln>
        <a:ln w="44450" cap="flat" cmpd="sng" algn="ctr">
          <a:solidFill>
            <a:schemeClr val="phClr">
              <a:alpha val="80000"/>
              <a:satMod val="110000"/>
            </a:schemeClr>
          </a:solidFill>
          <a:prstDash val="solid"/>
        </a:ln>
        <a:ln w="63500" cap="flat" cmpd="sng" algn="ctr">
          <a:solidFill>
            <a:schemeClr val="phClr">
              <a:alpha val="80000"/>
              <a:satMod val="115000"/>
            </a:schemeClr>
          </a:solidFill>
          <a:prstDash val="solid"/>
        </a:ln>
      </a:lnStyleLst>
      <a:effectStyleLst>
        <a:effectStyle>
          <a:effectLst>
            <a:innerShdw blurRad="50800" dist="25400" dir="13500000">
              <a:srgbClr val="FFFFFF">
                <a:alpha val="75000"/>
              </a:srgbClr>
            </a:innerShdw>
          </a:effectLst>
        </a:effectStyle>
        <a:effectStyle>
          <a:effectLst>
            <a:innerShdw blurRad="76200" dist="25400" dir="13500000">
              <a:srgbClr val="FFFFFF">
                <a:alpha val="75000"/>
              </a:srgbClr>
            </a:innerShdw>
            <a:reflection blurRad="63500" stA="35000" endPos="35000" dist="12700" dir="5400000" sy="-100000" rotWithShape="0"/>
          </a:effectLst>
        </a:effectStyle>
        <a:effectStyle>
          <a:effectLst>
            <a:reflection blurRad="63500" stA="35000" endPos="35000" dist="12700" dir="5400000" sy="-100000" rotWithShape="0"/>
          </a:effectLst>
          <a:scene3d>
            <a:camera prst="orthographicFront">
              <a:rot lat="0" lon="0" rev="0"/>
            </a:camera>
            <a:lightRig rig="balanced" dir="bl">
              <a:rot lat="0" lon="0" rev="7800000"/>
            </a:lightRig>
          </a:scene3d>
          <a:sp3d prstMaterial="translucentPowder">
            <a:bevelT h="50800"/>
          </a:sp3d>
        </a:effectStyle>
      </a:effectStyleLst>
      <a:bgFillStyleLst>
        <a:solidFill>
          <a:schemeClr val="phClr"/>
        </a:solidFill>
        <a:gradFill>
          <a:gsLst>
            <a:gs pos="0">
              <a:schemeClr val="phClr">
                <a:shade val="80000"/>
                <a:satMod val="125000"/>
              </a:schemeClr>
            </a:gs>
            <a:gs pos="100000">
              <a:schemeClr val="phClr">
                <a:tint val="100000"/>
                <a:satMod val="125000"/>
                <a:lumOff val="40000"/>
                <a:lumMod val="100000"/>
              </a:schemeClr>
            </a:gs>
          </a:gsLst>
          <a:lin ang="7800000" scaled="1"/>
        </a:gradFill>
        <a:gradFill rotWithShape="1">
          <a:gsLst>
            <a:gs pos="0">
              <a:schemeClr val="phClr">
                <a:shade val="95000"/>
                <a:lumMod val="95000"/>
              </a:schemeClr>
            </a:gs>
            <a:gs pos="60000">
              <a:schemeClr val="phClr">
                <a:satMod val="125000"/>
                <a:lumOff val="10000"/>
                <a:lumMod val="100000"/>
              </a:schemeClr>
            </a:gs>
            <a:gs pos="100000">
              <a:schemeClr val="phClr">
                <a:shade val="95000"/>
                <a:satMod val="135000"/>
                <a:lumOff val="50000"/>
                <a:lumMod val="100000"/>
              </a:schemeClr>
            </a:gs>
          </a:gsLst>
          <a:lin ang="0" scaled="1"/>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Bubbles</Template>
  <TotalTime>1315</TotalTime>
  <Words>1097</Words>
  <Application>Microsoft Office PowerPoint</Application>
  <PresentationFormat>Presentación en pantalla (4:3)</PresentationFormat>
  <Paragraphs>188</Paragraphs>
  <Slides>24</Slides>
  <Notes>1</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Bubbles</vt:lpstr>
      <vt:lpstr>  PROGRAMA DE EXPERTO EN PROCESOS ELEARNING  Presentación del Proyecto de  Grado   Junio 2010 </vt:lpstr>
      <vt:lpstr>  María Eufemia Rosales San Cristóbal -Venezuela   </vt:lpstr>
      <vt:lpstr>Metaverso</vt:lpstr>
      <vt:lpstr>Aplicación del  Proyecto </vt:lpstr>
      <vt:lpstr>IDENTIFICACIÓN DEL PROBLEMA</vt:lpstr>
      <vt:lpstr>OBJETIVO GENERAL </vt:lpstr>
      <vt:lpstr>OBJETIVOS ESPECIFICOS </vt:lpstr>
      <vt:lpstr>JUSTIFICACIÓN</vt:lpstr>
      <vt:lpstr>Diapositiva 9</vt:lpstr>
      <vt:lpstr>B-learning</vt:lpstr>
      <vt:lpstr>  DIAGNÓSTICO </vt:lpstr>
      <vt:lpstr>Diapositiva 12</vt:lpstr>
      <vt:lpstr>Diapositiva 13</vt:lpstr>
      <vt:lpstr>Diapositiva 14</vt:lpstr>
      <vt:lpstr>Diapositiva 15</vt:lpstr>
      <vt:lpstr> Metodología </vt:lpstr>
      <vt:lpstr>PROYECTO  DE  CAPACITACIÓN DOCENTE </vt:lpstr>
      <vt:lpstr>PROGRAMA </vt:lpstr>
      <vt:lpstr>PROGRAMA </vt:lpstr>
      <vt:lpstr>PROGRAMA </vt:lpstr>
      <vt:lpstr>PROGRAMA </vt:lpstr>
      <vt:lpstr>Diapositiva 22</vt:lpstr>
      <vt:lpstr>Diapositiva 23</vt:lpstr>
      <vt:lpstr>Diapositiva 24</vt:lpstr>
    </vt:vector>
  </TitlesOfParts>
  <Company>solutecno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mariurosal</dc:creator>
  <cp:lastModifiedBy>mariurosal</cp:lastModifiedBy>
  <cp:revision>160</cp:revision>
  <dcterms:created xsi:type="dcterms:W3CDTF">2010-05-01T11:38:53Z</dcterms:created>
  <dcterms:modified xsi:type="dcterms:W3CDTF">2010-06-13T21:55:11Z</dcterms:modified>
</cp:coreProperties>
</file>